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6" r:id="rId2"/>
    <p:sldId id="277" r:id="rId3"/>
    <p:sldId id="278" r:id="rId4"/>
    <p:sldId id="279" r:id="rId5"/>
    <p:sldId id="298" r:id="rId6"/>
    <p:sldId id="301" r:id="rId7"/>
    <p:sldId id="285" r:id="rId8"/>
    <p:sldId id="287" r:id="rId9"/>
    <p:sldId id="280" r:id="rId10"/>
    <p:sldId id="284" r:id="rId11"/>
    <p:sldId id="282" r:id="rId12"/>
    <p:sldId id="283" r:id="rId13"/>
    <p:sldId id="338" r:id="rId14"/>
    <p:sldId id="303" r:id="rId15"/>
    <p:sldId id="337" r:id="rId16"/>
    <p:sldId id="305" r:id="rId17"/>
    <p:sldId id="306" r:id="rId18"/>
    <p:sldId id="308" r:id="rId19"/>
    <p:sldId id="317" r:id="rId20"/>
    <p:sldId id="320" r:id="rId21"/>
    <p:sldId id="314" r:id="rId22"/>
    <p:sldId id="275" r:id="rId23"/>
    <p:sldId id="330" r:id="rId24"/>
    <p:sldId id="334" r:id="rId25"/>
    <p:sldId id="315" r:id="rId26"/>
    <p:sldId id="33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B7B766-447D-4D5C-B89B-9A8C4825D1EF}">
          <p14:sldIdLst>
            <p14:sldId id="276"/>
            <p14:sldId id="277"/>
          </p14:sldIdLst>
        </p14:section>
        <p14:section name="Intro and Motivation" id="{DF08C5ED-E065-4FCF-9F15-0484EB21FBB5}">
          <p14:sldIdLst>
            <p14:sldId id="278"/>
            <p14:sldId id="279"/>
            <p14:sldId id="298"/>
            <p14:sldId id="301"/>
          </p14:sldIdLst>
        </p14:section>
        <p14:section name="LCA" id="{1D41A352-8CAA-412B-968F-8F5D9C6EC4A2}">
          <p14:sldIdLst>
            <p14:sldId id="285"/>
            <p14:sldId id="287"/>
            <p14:sldId id="280"/>
            <p14:sldId id="284"/>
            <p14:sldId id="282"/>
            <p14:sldId id="283"/>
            <p14:sldId id="338"/>
          </p14:sldIdLst>
        </p14:section>
        <p14:section name="Sustainability Strategies - HMA plant" id="{E0953374-4A06-4742-9ADB-2FE706E8C127}">
          <p14:sldIdLst>
            <p14:sldId id="303"/>
            <p14:sldId id="337"/>
            <p14:sldId id="305"/>
            <p14:sldId id="306"/>
            <p14:sldId id="308"/>
            <p14:sldId id="317"/>
            <p14:sldId id="320"/>
            <p14:sldId id="314"/>
            <p14:sldId id="275"/>
            <p14:sldId id="330"/>
            <p14:sldId id="334"/>
            <p14:sldId id="315"/>
            <p14:sldId id="335"/>
          </p14:sldIdLst>
        </p14:section>
        <p14:section name="Backups" id="{544CF033-0AF5-402B-B0C3-72040B13D72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8" autoAdjust="0"/>
    <p:restoredTop sz="80251" autoAdjust="0"/>
  </p:normalViewPr>
  <p:slideViewPr>
    <p:cSldViewPr snapToGrid="0">
      <p:cViewPr varScale="1">
        <p:scale>
          <a:sx n="56" d="100"/>
          <a:sy n="56" d="100"/>
        </p:scale>
        <p:origin x="165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yang3\Box%20Sync\_ATREL_Tollway%20LCA%20Tool%20Phase%20II\01%20Reports,%20Presentations\03%20Presentations\2015_Presentations\2015j_HMA_Energy\HMA_Energy_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yang3\Box%20Sync\_ATREL_Tollway%20LCA%20Tool%20Phase%20II\01%20Reports,%20Presentations\03%20Presentations\2015_Presentations\2015j_HMA_Energy\HMA_Energy_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r_000\Box%20Sync\Tollway%20BOX%20Sync\01%20Reports,%20Presentations\03%20Presentations\2015_Presentations\2015g_08_LCA_Sustainable_Flex_Pav\Sus_Strategies_Mixes_Graphics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ryyang3\Box%20Sync\_ATREL_Tollway%20LCA%20Tool%20Phase%20II\01%20Reports,%20Presentations\03%20Presentations\2015_Presentations\2015g_08_LCA_Sustainable_Flex_Pav\PPT_Graph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/>
              <a:t>Contribution of Primary Energy, as Fuel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0.10030356128634058"/>
                  <c:y val="-0.184474090547969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5779775852327923E-2"/>
                  <c:y val="0.258694844132953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Sheet1!$B$6:$B$11</c:f>
              <c:strCache>
                <c:ptCount val="6"/>
                <c:pt idx="0">
                  <c:v>Roller</c:v>
                </c:pt>
                <c:pt idx="1">
                  <c:v>Paver</c:v>
                </c:pt>
                <c:pt idx="2">
                  <c:v>Straight Binder</c:v>
                </c:pt>
                <c:pt idx="3">
                  <c:v>Crushed Aggregate</c:v>
                </c:pt>
                <c:pt idx="4">
                  <c:v>Natural Aggregate</c:v>
                </c:pt>
                <c:pt idx="5">
                  <c:v>HMA Plant</c:v>
                </c:pt>
              </c:strCache>
            </c:strRef>
          </c:cat>
          <c:val>
            <c:numRef>
              <c:f>Sheet1!$C$6:$C$11</c:f>
              <c:numCache>
                <c:formatCode>General</c:formatCode>
                <c:ptCount val="6"/>
                <c:pt idx="0">
                  <c:v>4.1282525907191712</c:v>
                </c:pt>
                <c:pt idx="1">
                  <c:v>4.2320103119015515</c:v>
                </c:pt>
                <c:pt idx="2">
                  <c:v>258.23103040441572</c:v>
                </c:pt>
                <c:pt idx="3">
                  <c:v>52.343477802140598</c:v>
                </c:pt>
                <c:pt idx="4">
                  <c:v>8.8935637569671968</c:v>
                </c:pt>
                <c:pt idx="5">
                  <c:v>382.0649643416495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/>
              <a:t>Contribution of Primary Energy, as Fuel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0.13965313051224418"/>
                  <c:y val="0.246338855229740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Sheet1!$B$17:$B$23</c:f>
              <c:strCache>
                <c:ptCount val="7"/>
                <c:pt idx="0">
                  <c:v>Roller</c:v>
                </c:pt>
                <c:pt idx="1">
                  <c:v>Paver</c:v>
                </c:pt>
                <c:pt idx="2">
                  <c:v>Straight Binder</c:v>
                </c:pt>
                <c:pt idx="3">
                  <c:v>Crushed Aggregate</c:v>
                </c:pt>
                <c:pt idx="4">
                  <c:v>Natural Aggregate</c:v>
                </c:pt>
                <c:pt idx="5">
                  <c:v>HMA Plant</c:v>
                </c:pt>
                <c:pt idx="6">
                  <c:v>RAP</c:v>
                </c:pt>
              </c:strCache>
            </c:strRef>
          </c:cat>
          <c:val>
            <c:numRef>
              <c:f>Sheet1!$C$17:$C$23</c:f>
              <c:numCache>
                <c:formatCode>General</c:formatCode>
                <c:ptCount val="7"/>
                <c:pt idx="0">
                  <c:v>4.1282525907191712</c:v>
                </c:pt>
                <c:pt idx="1">
                  <c:v>4.2320103119015515</c:v>
                </c:pt>
                <c:pt idx="2">
                  <c:v>218.87239476997013</c:v>
                </c:pt>
                <c:pt idx="3">
                  <c:v>17.05380360374177</c:v>
                </c:pt>
                <c:pt idx="4">
                  <c:v>4.7114745549320478</c:v>
                </c:pt>
                <c:pt idx="5">
                  <c:v>382.0649643416495</c:v>
                </c:pt>
                <c:pt idx="6">
                  <c:v>3.9390509120932244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5845915666461"/>
          <c:y val="4.013374741491877E-2"/>
          <c:w val="0.86713766487434318"/>
          <c:h val="0.69345567740635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AC_Plots!$R$6</c:f>
              <c:strCache>
                <c:ptCount val="1"/>
                <c:pt idx="0">
                  <c:v>Binder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AC_Plots!$X$7:$X$14</c:f>
                <c:numCache>
                  <c:formatCode>General</c:formatCode>
                  <c:ptCount val="8"/>
                  <c:pt idx="0">
                    <c:v>41.89124867796906</c:v>
                  </c:pt>
                  <c:pt idx="1">
                    <c:v>165.12320392062301</c:v>
                  </c:pt>
                  <c:pt idx="2">
                    <c:v>0</c:v>
                  </c:pt>
                  <c:pt idx="3">
                    <c:v>138.73960241500023</c:v>
                  </c:pt>
                  <c:pt idx="4">
                    <c:v>0</c:v>
                  </c:pt>
                  <c:pt idx="5">
                    <c:v>134.50536100426211</c:v>
                  </c:pt>
                  <c:pt idx="6">
                    <c:v>178.43374811405994</c:v>
                  </c:pt>
                  <c:pt idx="7">
                    <c:v>0</c:v>
                  </c:pt>
                </c:numCache>
              </c:numRef>
            </c:plus>
            <c:minus>
              <c:numRef>
                <c:f>AC_Plots!$X$7:$X$14</c:f>
                <c:numCache>
                  <c:formatCode>General</c:formatCode>
                  <c:ptCount val="8"/>
                  <c:pt idx="0">
                    <c:v>41.89124867796906</c:v>
                  </c:pt>
                  <c:pt idx="1">
                    <c:v>165.12320392062301</c:v>
                  </c:pt>
                  <c:pt idx="2">
                    <c:v>0</c:v>
                  </c:pt>
                  <c:pt idx="3">
                    <c:v>138.73960241500023</c:v>
                  </c:pt>
                  <c:pt idx="4">
                    <c:v>0</c:v>
                  </c:pt>
                  <c:pt idx="5">
                    <c:v>134.50536100426211</c:v>
                  </c:pt>
                  <c:pt idx="6">
                    <c:v>178.43374811405994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AC_Plots!$Q$7:$Q$14</c:f>
              <c:strCache>
                <c:ptCount val="8"/>
                <c:pt idx="0">
                  <c:v>Leveling</c:v>
                </c:pt>
                <c:pt idx="1">
                  <c:v>HMA
Surface</c:v>
                </c:pt>
                <c:pt idx="2">
                  <c:v>WMA
Surface</c:v>
                </c:pt>
                <c:pt idx="3">
                  <c:v>SMA
Surface </c:v>
                </c:pt>
                <c:pt idx="4">
                  <c:v>OGFC
Surface</c:v>
                </c:pt>
                <c:pt idx="5">
                  <c:v>HMA Base/Interm.</c:v>
                </c:pt>
                <c:pt idx="6">
                  <c:v>WMA Base/Interm.</c:v>
                </c:pt>
                <c:pt idx="7">
                  <c:v>Subbase</c:v>
                </c:pt>
              </c:strCache>
            </c:strRef>
          </c:cat>
          <c:val>
            <c:numRef>
              <c:f>AC_Plots!$R$7:$R$14</c:f>
              <c:numCache>
                <c:formatCode>General</c:formatCode>
                <c:ptCount val="8"/>
                <c:pt idx="0">
                  <c:v>569.13489515097933</c:v>
                </c:pt>
                <c:pt idx="1">
                  <c:v>595.56698182432081</c:v>
                </c:pt>
                <c:pt idx="2">
                  <c:v>534.22655333982254</c:v>
                </c:pt>
                <c:pt idx="3">
                  <c:v>792.55513403431701</c:v>
                </c:pt>
                <c:pt idx="4">
                  <c:v>809.03058381210656</c:v>
                </c:pt>
                <c:pt idx="5">
                  <c:v>519.53842664618776</c:v>
                </c:pt>
                <c:pt idx="6">
                  <c:v>588.73355172565721</c:v>
                </c:pt>
                <c:pt idx="7">
                  <c:v>476.28703284588948</c:v>
                </c:pt>
              </c:numCache>
            </c:numRef>
          </c:val>
        </c:ser>
        <c:ser>
          <c:idx val="1"/>
          <c:order val="1"/>
          <c:tx>
            <c:strRef>
              <c:f>AC_Plots!$S$6</c:f>
              <c:strCache>
                <c:ptCount val="1"/>
                <c:pt idx="0">
                  <c:v>Aggregates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AC_Plots!$Y$7:$Y$14</c:f>
                <c:numCache>
                  <c:formatCode>General</c:formatCode>
                  <c:ptCount val="8"/>
                  <c:pt idx="0">
                    <c:v>1.5307378304045547</c:v>
                  </c:pt>
                  <c:pt idx="1">
                    <c:v>3.2876960911383715</c:v>
                  </c:pt>
                  <c:pt idx="2">
                    <c:v>0</c:v>
                  </c:pt>
                  <c:pt idx="3">
                    <c:v>8.0976136750629237</c:v>
                  </c:pt>
                  <c:pt idx="4">
                    <c:v>0</c:v>
                  </c:pt>
                  <c:pt idx="5">
                    <c:v>3.1870473936429469</c:v>
                  </c:pt>
                  <c:pt idx="6">
                    <c:v>1.2159522893639694</c:v>
                  </c:pt>
                  <c:pt idx="7">
                    <c:v>0</c:v>
                  </c:pt>
                </c:numCache>
              </c:numRef>
            </c:plus>
            <c:minus>
              <c:numRef>
                <c:f>AC_Plots!$Y$7:$Y$14</c:f>
                <c:numCache>
                  <c:formatCode>General</c:formatCode>
                  <c:ptCount val="8"/>
                  <c:pt idx="0">
                    <c:v>1.5307378304045547</c:v>
                  </c:pt>
                  <c:pt idx="1">
                    <c:v>3.2876960911383715</c:v>
                  </c:pt>
                  <c:pt idx="2">
                    <c:v>0</c:v>
                  </c:pt>
                  <c:pt idx="3">
                    <c:v>8.0976136750629237</c:v>
                  </c:pt>
                  <c:pt idx="4">
                    <c:v>0</c:v>
                  </c:pt>
                  <c:pt idx="5">
                    <c:v>3.1870473936429469</c:v>
                  </c:pt>
                  <c:pt idx="6">
                    <c:v>1.2159522893639694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AC_Plots!$Q$7:$Q$14</c:f>
              <c:strCache>
                <c:ptCount val="8"/>
                <c:pt idx="0">
                  <c:v>Leveling</c:v>
                </c:pt>
                <c:pt idx="1">
                  <c:v>HMA
Surface</c:v>
                </c:pt>
                <c:pt idx="2">
                  <c:v>WMA
Surface</c:v>
                </c:pt>
                <c:pt idx="3">
                  <c:v>SMA
Surface </c:v>
                </c:pt>
                <c:pt idx="4">
                  <c:v>OGFC
Surface</c:v>
                </c:pt>
                <c:pt idx="5">
                  <c:v>HMA Base/Interm.</c:v>
                </c:pt>
                <c:pt idx="6">
                  <c:v>WMA Base/Interm.</c:v>
                </c:pt>
                <c:pt idx="7">
                  <c:v>Subbase</c:v>
                </c:pt>
              </c:strCache>
            </c:strRef>
          </c:cat>
          <c:val>
            <c:numRef>
              <c:f>AC_Plots!$S$7:$S$14</c:f>
              <c:numCache>
                <c:formatCode>General</c:formatCode>
                <c:ptCount val="8"/>
                <c:pt idx="0">
                  <c:v>62.718647959144633</c:v>
                </c:pt>
                <c:pt idx="1">
                  <c:v>60.77201744852519</c:v>
                </c:pt>
                <c:pt idx="2">
                  <c:v>56.535967033357849</c:v>
                </c:pt>
                <c:pt idx="3">
                  <c:v>55.799393234407404</c:v>
                </c:pt>
                <c:pt idx="4">
                  <c:v>49.38896951801604</c:v>
                </c:pt>
                <c:pt idx="5">
                  <c:v>59.751968513618607</c:v>
                </c:pt>
                <c:pt idx="6">
                  <c:v>61.49499067714374</c:v>
                </c:pt>
                <c:pt idx="7">
                  <c:v>64.3757360652356</c:v>
                </c:pt>
              </c:numCache>
            </c:numRef>
          </c:val>
        </c:ser>
        <c:ser>
          <c:idx val="3"/>
          <c:order val="2"/>
          <c:tx>
            <c:strRef>
              <c:f>AC_Plots!$T$6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AC_Plots!$Z$7:$Z$14</c:f>
                <c:numCache>
                  <c:formatCode>General</c:formatCode>
                  <c:ptCount val="8"/>
                  <c:pt idx="0">
                    <c:v>18.162830228044186</c:v>
                  </c:pt>
                  <c:pt idx="1">
                    <c:v>50.081594580209362</c:v>
                  </c:pt>
                  <c:pt idx="2">
                    <c:v>0</c:v>
                  </c:pt>
                  <c:pt idx="3">
                    <c:v>175.09351396379017</c:v>
                  </c:pt>
                  <c:pt idx="4">
                    <c:v>0</c:v>
                  </c:pt>
                  <c:pt idx="5">
                    <c:v>47.533128097725587</c:v>
                  </c:pt>
                  <c:pt idx="6">
                    <c:v>0.77083773676782275</c:v>
                  </c:pt>
                  <c:pt idx="7">
                    <c:v>0</c:v>
                  </c:pt>
                </c:numCache>
              </c:numRef>
            </c:plus>
            <c:minus>
              <c:numRef>
                <c:f>AC_Plots!$Z$7:$Z$14</c:f>
                <c:numCache>
                  <c:formatCode>General</c:formatCode>
                  <c:ptCount val="8"/>
                  <c:pt idx="0">
                    <c:v>18.162830228044186</c:v>
                  </c:pt>
                  <c:pt idx="1">
                    <c:v>50.081594580209362</c:v>
                  </c:pt>
                  <c:pt idx="2">
                    <c:v>0</c:v>
                  </c:pt>
                  <c:pt idx="3">
                    <c:v>175.09351396379017</c:v>
                  </c:pt>
                  <c:pt idx="4">
                    <c:v>0</c:v>
                  </c:pt>
                  <c:pt idx="5">
                    <c:v>47.533128097725587</c:v>
                  </c:pt>
                  <c:pt idx="6">
                    <c:v>0.77083773676782275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AC_Plots!$Q$7:$Q$14</c:f>
              <c:strCache>
                <c:ptCount val="8"/>
                <c:pt idx="0">
                  <c:v>Leveling</c:v>
                </c:pt>
                <c:pt idx="1">
                  <c:v>HMA
Surface</c:v>
                </c:pt>
                <c:pt idx="2">
                  <c:v>WMA
Surface</c:v>
                </c:pt>
                <c:pt idx="3">
                  <c:v>SMA
Surface </c:v>
                </c:pt>
                <c:pt idx="4">
                  <c:v>OGFC
Surface</c:v>
                </c:pt>
                <c:pt idx="5">
                  <c:v>HMA Base/Interm.</c:v>
                </c:pt>
                <c:pt idx="6">
                  <c:v>WMA Base/Interm.</c:v>
                </c:pt>
                <c:pt idx="7">
                  <c:v>Subbase</c:v>
                </c:pt>
              </c:strCache>
            </c:strRef>
          </c:cat>
          <c:val>
            <c:numRef>
              <c:f>AC_Plots!$T$7:$T$14</c:f>
              <c:numCache>
                <c:formatCode>General</c:formatCode>
                <c:ptCount val="8"/>
                <c:pt idx="0">
                  <c:v>55.850720760935054</c:v>
                </c:pt>
                <c:pt idx="1">
                  <c:v>66.211617797204866</c:v>
                </c:pt>
                <c:pt idx="2">
                  <c:v>83.778670468202463</c:v>
                </c:pt>
                <c:pt idx="3">
                  <c:v>236.41525443691313</c:v>
                </c:pt>
                <c:pt idx="4">
                  <c:v>692.46367878781098</c:v>
                </c:pt>
                <c:pt idx="5">
                  <c:v>47.577276444125253</c:v>
                </c:pt>
                <c:pt idx="6">
                  <c:v>14.374154170003051</c:v>
                </c:pt>
                <c:pt idx="7">
                  <c:v>57.516231462503143</c:v>
                </c:pt>
              </c:numCache>
            </c:numRef>
          </c:val>
        </c:ser>
        <c:ser>
          <c:idx val="4"/>
          <c:order val="3"/>
          <c:tx>
            <c:strRef>
              <c:f>AC_Plots!$U$6</c:f>
              <c:strCache>
                <c:ptCount val="1"/>
                <c:pt idx="0">
                  <c:v>Plant Operations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AC_Plots!$AA$7:$AA$14</c:f>
                <c:numCache>
                  <c:formatCode>General</c:formatCode>
                  <c:ptCount val="8"/>
                  <c:pt idx="0">
                    <c:v>12.266498269251402</c:v>
                  </c:pt>
                  <c:pt idx="1">
                    <c:v>25.442032932299352</c:v>
                  </c:pt>
                  <c:pt idx="2">
                    <c:v>0</c:v>
                  </c:pt>
                  <c:pt idx="3">
                    <c:v>70.874735383665524</c:v>
                  </c:pt>
                  <c:pt idx="4">
                    <c:v>0</c:v>
                  </c:pt>
                  <c:pt idx="5">
                    <c:v>12.577790628506486</c:v>
                  </c:pt>
                  <c:pt idx="6">
                    <c:v>0.38621936163020287</c:v>
                  </c:pt>
                  <c:pt idx="7">
                    <c:v>0</c:v>
                  </c:pt>
                </c:numCache>
              </c:numRef>
            </c:plus>
            <c:minus>
              <c:numRef>
                <c:f>AC_Plots!$AA$7:$AA$14</c:f>
                <c:numCache>
                  <c:formatCode>General</c:formatCode>
                  <c:ptCount val="8"/>
                  <c:pt idx="0">
                    <c:v>12.266498269251402</c:v>
                  </c:pt>
                  <c:pt idx="1">
                    <c:v>25.442032932299352</c:v>
                  </c:pt>
                  <c:pt idx="2">
                    <c:v>0</c:v>
                  </c:pt>
                  <c:pt idx="3">
                    <c:v>70.874735383665524</c:v>
                  </c:pt>
                  <c:pt idx="4">
                    <c:v>0</c:v>
                  </c:pt>
                  <c:pt idx="5">
                    <c:v>12.577790628506486</c:v>
                  </c:pt>
                  <c:pt idx="6">
                    <c:v>0.38621936163020287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AC_Plots!$Q$7:$Q$14</c:f>
              <c:strCache>
                <c:ptCount val="8"/>
                <c:pt idx="0">
                  <c:v>Leveling</c:v>
                </c:pt>
                <c:pt idx="1">
                  <c:v>HMA
Surface</c:v>
                </c:pt>
                <c:pt idx="2">
                  <c:v>WMA
Surface</c:v>
                </c:pt>
                <c:pt idx="3">
                  <c:v>SMA
Surface </c:v>
                </c:pt>
                <c:pt idx="4">
                  <c:v>OGFC
Surface</c:v>
                </c:pt>
                <c:pt idx="5">
                  <c:v>HMA Base/Interm.</c:v>
                </c:pt>
                <c:pt idx="6">
                  <c:v>WMA Base/Interm.</c:v>
                </c:pt>
                <c:pt idx="7">
                  <c:v>Subbase</c:v>
                </c:pt>
              </c:strCache>
            </c:strRef>
          </c:cat>
          <c:val>
            <c:numRef>
              <c:f>AC_Plots!$U$7:$U$14</c:f>
              <c:numCache>
                <c:formatCode>General</c:formatCode>
                <c:ptCount val="8"/>
                <c:pt idx="0">
                  <c:v>718.45668379986421</c:v>
                </c:pt>
                <c:pt idx="1">
                  <c:v>729.0199052352699</c:v>
                </c:pt>
                <c:pt idx="2">
                  <c:v>634.88104613636563</c:v>
                </c:pt>
                <c:pt idx="3">
                  <c:v>780.58455480124735</c:v>
                </c:pt>
                <c:pt idx="4">
                  <c:v>620.98116789473545</c:v>
                </c:pt>
                <c:pt idx="5">
                  <c:v>720.2177204734262</c:v>
                </c:pt>
                <c:pt idx="6">
                  <c:v>632.52120685695263</c:v>
                </c:pt>
                <c:pt idx="7">
                  <c:v>732.64139877718537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7355360"/>
        <c:axId val="177355920"/>
      </c:barChart>
      <c:catAx>
        <c:axId val="1773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77355920"/>
        <c:crosses val="autoZero"/>
        <c:auto val="1"/>
        <c:lblAlgn val="ctr"/>
        <c:lblOffset val="100"/>
        <c:noMultiLvlLbl val="0"/>
      </c:catAx>
      <c:valAx>
        <c:axId val="17735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(MJ/CY)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55360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428991241498597"/>
          <c:y val="3.0108470954405032E-2"/>
          <c:w val="0.68115775159211789"/>
          <c:h val="0.905580098947808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IPR!$B$23</c:f>
              <c:strCache>
                <c:ptCount val="1"/>
                <c:pt idx="0">
                  <c:v>Agency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IPR!$A$24:$A$28</c:f>
              <c:strCache>
                <c:ptCount val="5"/>
                <c:pt idx="0">
                  <c:v>Saves
Virgin Materials</c:v>
                </c:pt>
                <c:pt idx="1">
                  <c:v>Shortens
Lane Closures</c:v>
                </c:pt>
                <c:pt idx="2">
                  <c:v>Reduces
Fuel Consumption</c:v>
                </c:pt>
                <c:pt idx="3">
                  <c:v>Reduces
Emissions</c:v>
                </c:pt>
                <c:pt idx="4">
                  <c:v>Other</c:v>
                </c:pt>
              </c:strCache>
            </c:strRef>
          </c:cat>
          <c:val>
            <c:numRef>
              <c:f>IPR!$B$24:$B$28</c:f>
              <c:numCache>
                <c:formatCode>General</c:formatCode>
                <c:ptCount val="5"/>
                <c:pt idx="0">
                  <c:v>57</c:v>
                </c:pt>
                <c:pt idx="1">
                  <c:v>20</c:v>
                </c:pt>
                <c:pt idx="2">
                  <c:v>20</c:v>
                </c:pt>
                <c:pt idx="3">
                  <c:v>18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IPR!$C$23</c:f>
              <c:strCache>
                <c:ptCount val="1"/>
                <c:pt idx="0">
                  <c:v>Contractor 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IPR!$C$24:$C$28</c:f>
              <c:numCache>
                <c:formatCode>General</c:formatCode>
                <c:ptCount val="5"/>
                <c:pt idx="0">
                  <c:v>82</c:v>
                </c:pt>
                <c:pt idx="1">
                  <c:v>68</c:v>
                </c:pt>
                <c:pt idx="2">
                  <c:v>61</c:v>
                </c:pt>
                <c:pt idx="3">
                  <c:v>58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358720"/>
        <c:axId val="177359280"/>
      </c:barChart>
      <c:catAx>
        <c:axId val="177358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59280"/>
        <c:crosses val="autoZero"/>
        <c:auto val="1"/>
        <c:lblAlgn val="ctr"/>
        <c:lblOffset val="100"/>
        <c:noMultiLvlLbl val="0"/>
      </c:catAx>
      <c:valAx>
        <c:axId val="1773592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5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35177213600098"/>
          <c:y val="4.7701948007006223E-2"/>
          <c:w val="0.24358395200599925"/>
          <c:h val="0.12397012239595812"/>
        </c:manualLayout>
      </c:layout>
      <c:overlay val="0"/>
      <c:spPr>
        <a:solidFill>
          <a:srgbClr val="FFFFFF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CDD3F-F21E-4BEF-A3F2-6D2D0F439629}" type="doc">
      <dgm:prSet loTypeId="urn:microsoft.com/office/officeart/2005/8/layout/radial6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3C9373-44B9-4021-B22E-0CC98C309D5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1673712" y="1486285"/>
          <a:ext cx="1509303" cy="1333846"/>
        </a:xfrm>
        <a:gradFill rotWithShape="1">
          <a:gsLst>
            <a:gs pos="0">
              <a:srgbClr val="22B14C">
                <a:shade val="51000"/>
                <a:satMod val="130000"/>
              </a:srgbClr>
            </a:gs>
            <a:gs pos="80000">
              <a:srgbClr val="22B14C">
                <a:shade val="93000"/>
                <a:satMod val="130000"/>
              </a:srgbClr>
            </a:gs>
            <a:gs pos="100000">
              <a:srgbClr val="22B14C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Roadway/</a:t>
          </a:r>
        </a:p>
        <a:p>
          <a:r>
            <a:rPr lang="en-US" sz="16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Roadside </a:t>
          </a:r>
          <a:r>
            <a:rPr lang="en-US" sz="36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LCA</a:t>
          </a:r>
          <a:endParaRPr lang="en-US" sz="36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E42C386-C133-447B-9576-8EB8936467DB}" type="parTrans" cxnId="{75B5D921-D673-4E8A-9BF5-2D01134E5C18}">
      <dgm:prSet/>
      <dgm:spPr/>
      <dgm:t>
        <a:bodyPr/>
        <a:lstStyle/>
        <a:p>
          <a:endParaRPr lang="en-US" sz="1600"/>
        </a:p>
      </dgm:t>
    </dgm:pt>
    <dgm:pt modelId="{C8693146-C88B-4EA8-8282-33A8A4429244}" type="sibTrans" cxnId="{75B5D921-D673-4E8A-9BF5-2D01134E5C18}">
      <dgm:prSet/>
      <dgm:spPr/>
      <dgm:t>
        <a:bodyPr/>
        <a:lstStyle/>
        <a:p>
          <a:endParaRPr lang="en-US" sz="1600"/>
        </a:p>
      </dgm:t>
    </dgm:pt>
    <dgm:pt modelId="{52B654E2-5280-4789-8F62-77A25B9FBD01}">
      <dgm:prSet phldrT="[Text]" custT="1"/>
      <dgm:spPr>
        <a:xfrm>
          <a:off x="1491009" y="0"/>
          <a:ext cx="1788971" cy="1056512"/>
        </a:xfrm>
        <a:solidFill>
          <a:srgbClr val="004E91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0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Pavement LCA</a:t>
          </a:r>
          <a:endParaRPr lang="en-US" sz="20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D4A0D2E-73FF-402D-9BA6-F83405244892}" type="parTrans" cxnId="{47AE2E16-C394-452A-BE66-E9DD96A0253F}">
      <dgm:prSet/>
      <dgm:spPr/>
      <dgm:t>
        <a:bodyPr/>
        <a:lstStyle/>
        <a:p>
          <a:endParaRPr lang="en-US" sz="1600"/>
        </a:p>
      </dgm:t>
    </dgm:pt>
    <dgm:pt modelId="{D16D0405-54EA-429C-9827-0D13A8C62645}" type="sibTrans" cxnId="{47AE2E16-C394-452A-BE66-E9DD96A0253F}">
      <dgm:prSet/>
      <dgm:spPr>
        <a:xfrm>
          <a:off x="739220" y="490204"/>
          <a:ext cx="3277864" cy="3277864"/>
        </a:xfrm>
        <a:gradFill rotWithShape="0">
          <a:gsLst>
            <a:gs pos="0">
              <a:srgbClr val="F7941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1600"/>
        </a:p>
      </dgm:t>
    </dgm:pt>
    <dgm:pt modelId="{F6ACFEBC-A231-49FF-8830-D470F50A27B7}">
      <dgm:prSet phldrT="[Text]" custT="1"/>
      <dgm:spPr>
        <a:xfrm>
          <a:off x="3115202" y="1107578"/>
          <a:ext cx="1571900" cy="1056512"/>
        </a:xfrm>
        <a:gradFill rotWithShape="0">
          <a:gsLst>
            <a:gs pos="0">
              <a:srgbClr val="F7941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Drainage LCA</a:t>
          </a:r>
          <a:endParaRPr lang="en-US" sz="1800" b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ABCB342-1448-4BF5-8227-634E64E7DB3F}" type="parTrans" cxnId="{F7254990-8E42-4EE4-B00C-794E316F527A}">
      <dgm:prSet/>
      <dgm:spPr/>
      <dgm:t>
        <a:bodyPr/>
        <a:lstStyle/>
        <a:p>
          <a:endParaRPr lang="en-US" sz="1600"/>
        </a:p>
      </dgm:t>
    </dgm:pt>
    <dgm:pt modelId="{61845D2A-989F-4C81-948C-CB4D0F03F76E}" type="sibTrans" cxnId="{F7254990-8E42-4EE4-B00C-794E316F527A}">
      <dgm:prSet/>
      <dgm:spPr>
        <a:xfrm>
          <a:off x="764731" y="562942"/>
          <a:ext cx="3277864" cy="3277864"/>
        </a:xfrm>
        <a:gradFill rotWithShape="0">
          <a:gsLst>
            <a:gs pos="0">
              <a:srgbClr val="F7941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1600"/>
        </a:p>
      </dgm:t>
    </dgm:pt>
    <dgm:pt modelId="{8FCD4F7A-6D32-40C1-994D-A579712F3020}">
      <dgm:prSet phldrT="[Text]" custT="1"/>
      <dgm:spPr>
        <a:xfrm>
          <a:off x="2509615" y="2924030"/>
          <a:ext cx="1787439" cy="1056512"/>
        </a:xfrm>
        <a:gradFill rotWithShape="0">
          <a:gsLst>
            <a:gs pos="0">
              <a:srgbClr val="F7941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Structures LCA</a:t>
          </a:r>
          <a:endParaRPr lang="en-US" sz="1800" b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368715B-2B0F-46E0-8A9F-B3AA008FBDF1}" type="parTrans" cxnId="{A9FBB554-9D66-4001-95C8-58C29E7F8DE9}">
      <dgm:prSet/>
      <dgm:spPr/>
      <dgm:t>
        <a:bodyPr/>
        <a:lstStyle/>
        <a:p>
          <a:endParaRPr lang="en-US" sz="1600"/>
        </a:p>
      </dgm:t>
    </dgm:pt>
    <dgm:pt modelId="{FF1C01D9-8460-4E57-8984-7A556704F5EF}" type="sibTrans" cxnId="{A9FBB554-9D66-4001-95C8-58C29E7F8DE9}">
      <dgm:prSet/>
      <dgm:spPr>
        <a:xfrm>
          <a:off x="717581" y="602141"/>
          <a:ext cx="3277864" cy="3277864"/>
        </a:xfrm>
        <a:gradFill rotWithShape="0">
          <a:gsLst>
            <a:gs pos="0">
              <a:srgbClr val="F7941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1600"/>
        </a:p>
      </dgm:t>
    </dgm:pt>
    <dgm:pt modelId="{ADD49EAB-9C42-4C40-9B0E-5E51B0EC80CA}">
      <dgm:prSet phldrT="[Text]" custT="1"/>
      <dgm:spPr>
        <a:xfrm>
          <a:off x="458354" y="2924030"/>
          <a:ext cx="1702675" cy="1056512"/>
        </a:xfrm>
        <a:gradFill rotWithShape="0">
          <a:gsLst>
            <a:gs pos="0">
              <a:srgbClr val="F7941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Lighting LCA</a:t>
          </a:r>
          <a:endParaRPr lang="en-US" sz="1800" b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A30C533-6E60-4194-B7F4-7046DAB3E829}" type="parTrans" cxnId="{D49BFCED-AD5A-4CC3-AFF5-25A27278103D}">
      <dgm:prSet/>
      <dgm:spPr/>
      <dgm:t>
        <a:bodyPr/>
        <a:lstStyle/>
        <a:p>
          <a:endParaRPr lang="en-US" sz="1600"/>
        </a:p>
      </dgm:t>
    </dgm:pt>
    <dgm:pt modelId="{D8AEC8A4-4D0B-44F2-A943-ECA99730C6F0}" type="sibTrans" cxnId="{D49BFCED-AD5A-4CC3-AFF5-25A27278103D}">
      <dgm:prSet/>
      <dgm:spPr>
        <a:xfrm>
          <a:off x="703923" y="590470"/>
          <a:ext cx="3277864" cy="3277864"/>
        </a:xfrm>
        <a:gradFill rotWithShape="0">
          <a:gsLst>
            <a:gs pos="0">
              <a:srgbClr val="F7941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1600"/>
        </a:p>
      </dgm:t>
    </dgm:pt>
    <dgm:pt modelId="{29E0F072-1B61-409E-994E-91BE8F934D6D}">
      <dgm:prSet phldrT="[Text]" custT="1"/>
      <dgm:spPr>
        <a:xfrm>
          <a:off x="-38902" y="1107579"/>
          <a:ext cx="1789932" cy="1056512"/>
        </a:xfrm>
        <a:gradFill rotWithShape="0">
          <a:gsLst>
            <a:gs pos="0">
              <a:srgbClr val="F7941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Landscape LCA</a:t>
          </a:r>
          <a:endParaRPr lang="en-US" sz="1800" b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FC2068B-67BA-43D0-9DCB-5BF7734A9C2B}" type="parTrans" cxnId="{3B0FA358-EEB5-48EB-A721-1BCC86CBA0EA}">
      <dgm:prSet/>
      <dgm:spPr/>
      <dgm:t>
        <a:bodyPr/>
        <a:lstStyle/>
        <a:p>
          <a:endParaRPr lang="en-US" sz="1600"/>
        </a:p>
      </dgm:t>
    </dgm:pt>
    <dgm:pt modelId="{8E1403C4-4262-41EA-8848-C82E6D947A0A}" type="sibTrans" cxnId="{3B0FA358-EEB5-48EB-A721-1BCC86CBA0EA}">
      <dgm:prSet/>
      <dgm:spPr>
        <a:xfrm>
          <a:off x="740129" y="490208"/>
          <a:ext cx="3277864" cy="3277864"/>
        </a:xfrm>
        <a:gradFill rotWithShape="0">
          <a:gsLst>
            <a:gs pos="0">
              <a:srgbClr val="F7941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1600"/>
        </a:p>
      </dgm:t>
    </dgm:pt>
    <dgm:pt modelId="{51863136-79FC-4B44-ACA0-F31663CC6B28}" type="pres">
      <dgm:prSet presAssocID="{550CDD3F-F21E-4BEF-A3F2-6D2D0F4396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72E17-93E8-432B-ACB4-3EC9617AD716}" type="pres">
      <dgm:prSet presAssocID="{E03C9373-44B9-4021-B22E-0CC98C309D53}" presName="centerShape" presStyleLbl="node0" presStyleIdx="0" presStyleCnt="1" custScaleY="88375" custLinFactNeighborX="1554" custLinFactNeighborY="708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7371A36-4279-4D22-BB65-40B10683B56B}" type="pres">
      <dgm:prSet presAssocID="{52B654E2-5280-4789-8F62-77A25B9FBD01}" presName="node" presStyleLbl="node1" presStyleIdx="0" presStyleCnt="5" custScaleX="169328" custRadScaleRad="103317" custRadScaleInc="99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4328C9C-FC97-4239-88BF-071C548F7426}" type="pres">
      <dgm:prSet presAssocID="{52B654E2-5280-4789-8F62-77A25B9FBD01}" presName="dummy" presStyleCnt="0"/>
      <dgm:spPr/>
      <dgm:t>
        <a:bodyPr/>
        <a:lstStyle/>
        <a:p>
          <a:endParaRPr lang="en-US"/>
        </a:p>
      </dgm:t>
    </dgm:pt>
    <dgm:pt modelId="{18D1F45B-4B3C-45FC-91A6-A5B72B37AD72}" type="pres">
      <dgm:prSet presAssocID="{D16D0405-54EA-429C-9827-0D13A8C62645}" presName="sibTrans" presStyleLbl="sibTrans2D1" presStyleIdx="0" presStyleCnt="5"/>
      <dgm:spPr>
        <a:prstGeom prst="blockArc">
          <a:avLst>
            <a:gd name="adj1" fmla="val 16215765"/>
            <a:gd name="adj2" fmla="val 20523166"/>
            <a:gd name="adj3" fmla="val 4641"/>
          </a:avLst>
        </a:prstGeom>
      </dgm:spPr>
      <dgm:t>
        <a:bodyPr/>
        <a:lstStyle/>
        <a:p>
          <a:endParaRPr lang="en-US"/>
        </a:p>
      </dgm:t>
    </dgm:pt>
    <dgm:pt modelId="{C7B7122A-5A95-4A8A-9F1E-6CF8A477FD74}" type="pres">
      <dgm:prSet presAssocID="{F6ACFEBC-A231-49FF-8830-D470F50A27B7}" presName="node" presStyleLbl="node1" presStyleIdx="1" presStyleCnt="5" custScaleX="148782" custRadScaleRad="104293" custRadScaleInc="318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DDA2D35-D867-42CB-BB5D-1E4A3F4C9EE9}" type="pres">
      <dgm:prSet presAssocID="{F6ACFEBC-A231-49FF-8830-D470F50A27B7}" presName="dummy" presStyleCnt="0"/>
      <dgm:spPr/>
      <dgm:t>
        <a:bodyPr/>
        <a:lstStyle/>
        <a:p>
          <a:endParaRPr lang="en-US"/>
        </a:p>
      </dgm:t>
    </dgm:pt>
    <dgm:pt modelId="{892ADF55-1FDA-4208-86A2-68D7BACD589D}" type="pres">
      <dgm:prSet presAssocID="{61845D2A-989F-4C81-948C-CB4D0F03F76E}" presName="sibTrans" presStyleLbl="sibTrans2D1" presStyleIdx="1" presStyleCnt="5"/>
      <dgm:spPr>
        <a:prstGeom prst="blockArc">
          <a:avLst>
            <a:gd name="adj1" fmla="val 20357626"/>
            <a:gd name="adj2" fmla="val 3081514"/>
            <a:gd name="adj3" fmla="val 4641"/>
          </a:avLst>
        </a:prstGeom>
      </dgm:spPr>
      <dgm:t>
        <a:bodyPr/>
        <a:lstStyle/>
        <a:p>
          <a:endParaRPr lang="en-US"/>
        </a:p>
      </dgm:t>
    </dgm:pt>
    <dgm:pt modelId="{9A49D2BD-8126-4D07-8A05-88FFF21434A2}" type="pres">
      <dgm:prSet presAssocID="{8FCD4F7A-6D32-40C1-994D-A579712F3020}" presName="node" presStyleLbl="node1" presStyleIdx="2" presStyleCnt="5" custScaleX="169183" custRadScaleRad="104515" custRadScaleInc="-736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94B8C3B-3650-4EC8-8C21-2C4F29685E3C}" type="pres">
      <dgm:prSet presAssocID="{8FCD4F7A-6D32-40C1-994D-A579712F3020}" presName="dummy" presStyleCnt="0"/>
      <dgm:spPr/>
      <dgm:t>
        <a:bodyPr/>
        <a:lstStyle/>
        <a:p>
          <a:endParaRPr lang="en-US"/>
        </a:p>
      </dgm:t>
    </dgm:pt>
    <dgm:pt modelId="{51316AFD-40E3-4470-AD94-A95CEAD11319}" type="pres">
      <dgm:prSet presAssocID="{FF1C01D9-8460-4E57-8984-7A556704F5EF}" presName="sibTrans" presStyleLbl="sibTrans2D1" presStyleIdx="2" presStyleCnt="5"/>
      <dgm:spPr>
        <a:prstGeom prst="blockArc">
          <a:avLst>
            <a:gd name="adj1" fmla="val 2949837"/>
            <a:gd name="adj2" fmla="val 7850163"/>
            <a:gd name="adj3" fmla="val 4641"/>
          </a:avLst>
        </a:prstGeom>
      </dgm:spPr>
      <dgm:t>
        <a:bodyPr/>
        <a:lstStyle/>
        <a:p>
          <a:endParaRPr lang="en-US"/>
        </a:p>
      </dgm:t>
    </dgm:pt>
    <dgm:pt modelId="{81068B55-73AE-479C-B23E-28A1AA02B316}" type="pres">
      <dgm:prSet presAssocID="{ADD49EAB-9C42-4C40-9B0E-5E51B0EC80CA}" presName="node" presStyleLbl="node1" presStyleIdx="3" presStyleCnt="5" custScaleX="161160" custRadScaleRad="106228" custRadScaleInc="1226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8C58684-BC29-40AC-8B1E-20E7AB376A31}" type="pres">
      <dgm:prSet presAssocID="{ADD49EAB-9C42-4C40-9B0E-5E51B0EC80CA}" presName="dummy" presStyleCnt="0"/>
      <dgm:spPr/>
      <dgm:t>
        <a:bodyPr/>
        <a:lstStyle/>
        <a:p>
          <a:endParaRPr lang="en-US"/>
        </a:p>
      </dgm:t>
    </dgm:pt>
    <dgm:pt modelId="{5703243D-2DA6-4845-8434-1854634128BE}" type="pres">
      <dgm:prSet presAssocID="{D8AEC8A4-4D0B-44F2-A943-ECA99730C6F0}" presName="sibTrans" presStyleLbl="sibTrans2D1" presStyleIdx="3" presStyleCnt="5"/>
      <dgm:spPr>
        <a:prstGeom prst="blockArc">
          <a:avLst>
            <a:gd name="adj1" fmla="val 7811586"/>
            <a:gd name="adj2" fmla="val 12105792"/>
            <a:gd name="adj3" fmla="val 4641"/>
          </a:avLst>
        </a:prstGeom>
      </dgm:spPr>
      <dgm:t>
        <a:bodyPr/>
        <a:lstStyle/>
        <a:p>
          <a:endParaRPr lang="en-US"/>
        </a:p>
      </dgm:t>
    </dgm:pt>
    <dgm:pt modelId="{BED25005-504B-4E17-A191-3C2E9881CD4A}" type="pres">
      <dgm:prSet presAssocID="{29E0F072-1B61-409E-994E-91BE8F934D6D}" presName="node" presStyleLbl="node1" presStyleIdx="4" presStyleCnt="5" custScaleX="16941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99BD803-CFEA-4338-94E7-5C68AEA93FD7}" type="pres">
      <dgm:prSet presAssocID="{29E0F072-1B61-409E-994E-91BE8F934D6D}" presName="dummy" presStyleCnt="0"/>
      <dgm:spPr/>
      <dgm:t>
        <a:bodyPr/>
        <a:lstStyle/>
        <a:p>
          <a:endParaRPr lang="en-US"/>
        </a:p>
      </dgm:t>
    </dgm:pt>
    <dgm:pt modelId="{D1F8689C-3871-429A-8084-8709BA67F753}" type="pres">
      <dgm:prSet presAssocID="{8E1403C4-4262-41EA-8848-C82E6D947A0A}" presName="sibTrans" presStyleLbl="sibTrans2D1" presStyleIdx="4" presStyleCnt="5"/>
      <dgm:spPr>
        <a:prstGeom prst="blockArc">
          <a:avLst>
            <a:gd name="adj1" fmla="val 11876841"/>
            <a:gd name="adj2" fmla="val 16213814"/>
            <a:gd name="adj3" fmla="val 4641"/>
          </a:avLst>
        </a:prstGeom>
      </dgm:spPr>
      <dgm:t>
        <a:bodyPr/>
        <a:lstStyle/>
        <a:p>
          <a:endParaRPr lang="en-US"/>
        </a:p>
      </dgm:t>
    </dgm:pt>
  </dgm:ptLst>
  <dgm:cxnLst>
    <dgm:cxn modelId="{89417566-AE95-4223-B196-702942D39D89}" type="presOf" srcId="{E03C9373-44B9-4021-B22E-0CC98C309D53}" destId="{77772E17-93E8-432B-ACB4-3EC9617AD716}" srcOrd="0" destOrd="0" presId="urn:microsoft.com/office/officeart/2005/8/layout/radial6"/>
    <dgm:cxn modelId="{75B5D921-D673-4E8A-9BF5-2D01134E5C18}" srcId="{550CDD3F-F21E-4BEF-A3F2-6D2D0F439629}" destId="{E03C9373-44B9-4021-B22E-0CC98C309D53}" srcOrd="0" destOrd="0" parTransId="{8E42C386-C133-447B-9576-8EB8936467DB}" sibTransId="{C8693146-C88B-4EA8-8282-33A8A4429244}"/>
    <dgm:cxn modelId="{F873984E-EC37-459E-A482-1FD77219D276}" type="presOf" srcId="{FF1C01D9-8460-4E57-8984-7A556704F5EF}" destId="{51316AFD-40E3-4470-AD94-A95CEAD11319}" srcOrd="0" destOrd="0" presId="urn:microsoft.com/office/officeart/2005/8/layout/radial6"/>
    <dgm:cxn modelId="{C2D63D36-C9EF-4D8F-AEB8-2FE86EDA32C9}" type="presOf" srcId="{8FCD4F7A-6D32-40C1-994D-A579712F3020}" destId="{9A49D2BD-8126-4D07-8A05-88FFF21434A2}" srcOrd="0" destOrd="0" presId="urn:microsoft.com/office/officeart/2005/8/layout/radial6"/>
    <dgm:cxn modelId="{02D647CB-4108-47B9-AE22-BA491F5C43FB}" type="presOf" srcId="{29E0F072-1B61-409E-994E-91BE8F934D6D}" destId="{BED25005-504B-4E17-A191-3C2E9881CD4A}" srcOrd="0" destOrd="0" presId="urn:microsoft.com/office/officeart/2005/8/layout/radial6"/>
    <dgm:cxn modelId="{3B0FA358-EEB5-48EB-A721-1BCC86CBA0EA}" srcId="{E03C9373-44B9-4021-B22E-0CC98C309D53}" destId="{29E0F072-1B61-409E-994E-91BE8F934D6D}" srcOrd="4" destOrd="0" parTransId="{BFC2068B-67BA-43D0-9DCB-5BF7734A9C2B}" sibTransId="{8E1403C4-4262-41EA-8848-C82E6D947A0A}"/>
    <dgm:cxn modelId="{810E9E75-F91B-4304-AEF7-252C80BBE464}" type="presOf" srcId="{D16D0405-54EA-429C-9827-0D13A8C62645}" destId="{18D1F45B-4B3C-45FC-91A6-A5B72B37AD72}" srcOrd="0" destOrd="0" presId="urn:microsoft.com/office/officeart/2005/8/layout/radial6"/>
    <dgm:cxn modelId="{F7254990-8E42-4EE4-B00C-794E316F527A}" srcId="{E03C9373-44B9-4021-B22E-0CC98C309D53}" destId="{F6ACFEBC-A231-49FF-8830-D470F50A27B7}" srcOrd="1" destOrd="0" parTransId="{1ABCB342-1448-4BF5-8227-634E64E7DB3F}" sibTransId="{61845D2A-989F-4C81-948C-CB4D0F03F76E}"/>
    <dgm:cxn modelId="{D263BC54-4FEA-45AE-A682-83EF3F15A62E}" type="presOf" srcId="{D8AEC8A4-4D0B-44F2-A943-ECA99730C6F0}" destId="{5703243D-2DA6-4845-8434-1854634128BE}" srcOrd="0" destOrd="0" presId="urn:microsoft.com/office/officeart/2005/8/layout/radial6"/>
    <dgm:cxn modelId="{E6063A95-63D6-4C46-8C45-26AADDA14696}" type="presOf" srcId="{8E1403C4-4262-41EA-8848-C82E6D947A0A}" destId="{D1F8689C-3871-429A-8084-8709BA67F753}" srcOrd="0" destOrd="0" presId="urn:microsoft.com/office/officeart/2005/8/layout/radial6"/>
    <dgm:cxn modelId="{D49BFCED-AD5A-4CC3-AFF5-25A27278103D}" srcId="{E03C9373-44B9-4021-B22E-0CC98C309D53}" destId="{ADD49EAB-9C42-4C40-9B0E-5E51B0EC80CA}" srcOrd="3" destOrd="0" parTransId="{DA30C533-6E60-4194-B7F4-7046DAB3E829}" sibTransId="{D8AEC8A4-4D0B-44F2-A943-ECA99730C6F0}"/>
    <dgm:cxn modelId="{545BD041-1048-4675-94A5-4B183A13F47E}" type="presOf" srcId="{550CDD3F-F21E-4BEF-A3F2-6D2D0F439629}" destId="{51863136-79FC-4B44-ACA0-F31663CC6B28}" srcOrd="0" destOrd="0" presId="urn:microsoft.com/office/officeart/2005/8/layout/radial6"/>
    <dgm:cxn modelId="{32B3D0DE-7E58-478B-B7EA-88789A55DF9D}" type="presOf" srcId="{ADD49EAB-9C42-4C40-9B0E-5E51B0EC80CA}" destId="{81068B55-73AE-479C-B23E-28A1AA02B316}" srcOrd="0" destOrd="0" presId="urn:microsoft.com/office/officeart/2005/8/layout/radial6"/>
    <dgm:cxn modelId="{BAD2DF6D-6C17-4776-81DC-518E0DAB537D}" type="presOf" srcId="{52B654E2-5280-4789-8F62-77A25B9FBD01}" destId="{87371A36-4279-4D22-BB65-40B10683B56B}" srcOrd="0" destOrd="0" presId="urn:microsoft.com/office/officeart/2005/8/layout/radial6"/>
    <dgm:cxn modelId="{1A1CA79E-1071-4231-9BB0-56F2FF12982B}" type="presOf" srcId="{61845D2A-989F-4C81-948C-CB4D0F03F76E}" destId="{892ADF55-1FDA-4208-86A2-68D7BACD589D}" srcOrd="0" destOrd="0" presId="urn:microsoft.com/office/officeart/2005/8/layout/radial6"/>
    <dgm:cxn modelId="{A9FBB554-9D66-4001-95C8-58C29E7F8DE9}" srcId="{E03C9373-44B9-4021-B22E-0CC98C309D53}" destId="{8FCD4F7A-6D32-40C1-994D-A579712F3020}" srcOrd="2" destOrd="0" parTransId="{6368715B-2B0F-46E0-8A9F-B3AA008FBDF1}" sibTransId="{FF1C01D9-8460-4E57-8984-7A556704F5EF}"/>
    <dgm:cxn modelId="{47AE2E16-C394-452A-BE66-E9DD96A0253F}" srcId="{E03C9373-44B9-4021-B22E-0CC98C309D53}" destId="{52B654E2-5280-4789-8F62-77A25B9FBD01}" srcOrd="0" destOrd="0" parTransId="{7D4A0D2E-73FF-402D-9BA6-F83405244892}" sibTransId="{D16D0405-54EA-429C-9827-0D13A8C62645}"/>
    <dgm:cxn modelId="{CBF235B1-BB9B-44B6-8B83-88DF783FF53D}" type="presOf" srcId="{F6ACFEBC-A231-49FF-8830-D470F50A27B7}" destId="{C7B7122A-5A95-4A8A-9F1E-6CF8A477FD74}" srcOrd="0" destOrd="0" presId="urn:microsoft.com/office/officeart/2005/8/layout/radial6"/>
    <dgm:cxn modelId="{852E25CD-EA61-43EA-8A66-9E75E01CC5F2}" type="presParOf" srcId="{51863136-79FC-4B44-ACA0-F31663CC6B28}" destId="{77772E17-93E8-432B-ACB4-3EC9617AD716}" srcOrd="0" destOrd="0" presId="urn:microsoft.com/office/officeart/2005/8/layout/radial6"/>
    <dgm:cxn modelId="{31983C5F-B240-4663-92B9-FE2607E5C1E4}" type="presParOf" srcId="{51863136-79FC-4B44-ACA0-F31663CC6B28}" destId="{87371A36-4279-4D22-BB65-40B10683B56B}" srcOrd="1" destOrd="0" presId="urn:microsoft.com/office/officeart/2005/8/layout/radial6"/>
    <dgm:cxn modelId="{4E72682B-B73D-4BDB-96FA-E848D1467ACD}" type="presParOf" srcId="{51863136-79FC-4B44-ACA0-F31663CC6B28}" destId="{14328C9C-FC97-4239-88BF-071C548F7426}" srcOrd="2" destOrd="0" presId="urn:microsoft.com/office/officeart/2005/8/layout/radial6"/>
    <dgm:cxn modelId="{757840D7-D11E-4B5C-8ACC-45DBB79E0415}" type="presParOf" srcId="{51863136-79FC-4B44-ACA0-F31663CC6B28}" destId="{18D1F45B-4B3C-45FC-91A6-A5B72B37AD72}" srcOrd="3" destOrd="0" presId="urn:microsoft.com/office/officeart/2005/8/layout/radial6"/>
    <dgm:cxn modelId="{D5462038-C8E4-40EF-9E94-566B9B043C42}" type="presParOf" srcId="{51863136-79FC-4B44-ACA0-F31663CC6B28}" destId="{C7B7122A-5A95-4A8A-9F1E-6CF8A477FD74}" srcOrd="4" destOrd="0" presId="urn:microsoft.com/office/officeart/2005/8/layout/radial6"/>
    <dgm:cxn modelId="{49F059E5-F1A8-4872-B2DE-89D8B76DE154}" type="presParOf" srcId="{51863136-79FC-4B44-ACA0-F31663CC6B28}" destId="{7DDA2D35-D867-42CB-BB5D-1E4A3F4C9EE9}" srcOrd="5" destOrd="0" presId="urn:microsoft.com/office/officeart/2005/8/layout/radial6"/>
    <dgm:cxn modelId="{5F9BB9E7-AA4C-478F-8B8F-217DA3EFB164}" type="presParOf" srcId="{51863136-79FC-4B44-ACA0-F31663CC6B28}" destId="{892ADF55-1FDA-4208-86A2-68D7BACD589D}" srcOrd="6" destOrd="0" presId="urn:microsoft.com/office/officeart/2005/8/layout/radial6"/>
    <dgm:cxn modelId="{4F466F8A-15A6-49C3-806B-A7780ADD25C3}" type="presParOf" srcId="{51863136-79FC-4B44-ACA0-F31663CC6B28}" destId="{9A49D2BD-8126-4D07-8A05-88FFF21434A2}" srcOrd="7" destOrd="0" presId="urn:microsoft.com/office/officeart/2005/8/layout/radial6"/>
    <dgm:cxn modelId="{40E62375-6591-48FB-A33E-ADA4DAB82C6A}" type="presParOf" srcId="{51863136-79FC-4B44-ACA0-F31663CC6B28}" destId="{F94B8C3B-3650-4EC8-8C21-2C4F29685E3C}" srcOrd="8" destOrd="0" presId="urn:microsoft.com/office/officeart/2005/8/layout/radial6"/>
    <dgm:cxn modelId="{E5562B25-0252-492B-9F4D-B64CAFD27816}" type="presParOf" srcId="{51863136-79FC-4B44-ACA0-F31663CC6B28}" destId="{51316AFD-40E3-4470-AD94-A95CEAD11319}" srcOrd="9" destOrd="0" presId="urn:microsoft.com/office/officeart/2005/8/layout/radial6"/>
    <dgm:cxn modelId="{D4D23091-52AF-4A0E-B78D-AEF48B1AC037}" type="presParOf" srcId="{51863136-79FC-4B44-ACA0-F31663CC6B28}" destId="{81068B55-73AE-479C-B23E-28A1AA02B316}" srcOrd="10" destOrd="0" presId="urn:microsoft.com/office/officeart/2005/8/layout/radial6"/>
    <dgm:cxn modelId="{C3298D63-FDA4-4E47-8549-1ACC35432684}" type="presParOf" srcId="{51863136-79FC-4B44-ACA0-F31663CC6B28}" destId="{68C58684-BC29-40AC-8B1E-20E7AB376A31}" srcOrd="11" destOrd="0" presId="urn:microsoft.com/office/officeart/2005/8/layout/radial6"/>
    <dgm:cxn modelId="{C298FB99-B38F-4A14-8684-30987471B3E1}" type="presParOf" srcId="{51863136-79FC-4B44-ACA0-F31663CC6B28}" destId="{5703243D-2DA6-4845-8434-1854634128BE}" srcOrd="12" destOrd="0" presId="urn:microsoft.com/office/officeart/2005/8/layout/radial6"/>
    <dgm:cxn modelId="{23C3A0B2-05F3-4A8F-8D9F-2BA97EB91BB4}" type="presParOf" srcId="{51863136-79FC-4B44-ACA0-F31663CC6B28}" destId="{BED25005-504B-4E17-A191-3C2E9881CD4A}" srcOrd="13" destOrd="0" presId="urn:microsoft.com/office/officeart/2005/8/layout/radial6"/>
    <dgm:cxn modelId="{0286106B-CD9F-48A6-9BC1-F6ADA7AA2312}" type="presParOf" srcId="{51863136-79FC-4B44-ACA0-F31663CC6B28}" destId="{699BD803-CFEA-4338-94E7-5C68AEA93FD7}" srcOrd="14" destOrd="0" presId="urn:microsoft.com/office/officeart/2005/8/layout/radial6"/>
    <dgm:cxn modelId="{8B0548CE-4ABF-49F2-921A-792270EBDBC7}" type="presParOf" srcId="{51863136-79FC-4B44-ACA0-F31663CC6B28}" destId="{D1F8689C-3871-429A-8084-8709BA67F75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8689C-3871-429A-8084-8709BA67F753}">
      <dsp:nvSpPr>
        <dsp:cNvPr id="0" name=""/>
        <dsp:cNvSpPr/>
      </dsp:nvSpPr>
      <dsp:spPr>
        <a:xfrm>
          <a:off x="740129" y="490208"/>
          <a:ext cx="3277864" cy="3277864"/>
        </a:xfrm>
        <a:prstGeom prst="blockArc">
          <a:avLst>
            <a:gd name="adj1" fmla="val 11876841"/>
            <a:gd name="adj2" fmla="val 16213814"/>
            <a:gd name="adj3" fmla="val 4641"/>
          </a:avLst>
        </a:prstGeom>
        <a:gradFill rotWithShape="0">
          <a:gsLst>
            <a:gs pos="0">
              <a:srgbClr val="F7941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03243D-2DA6-4845-8434-1854634128BE}">
      <dsp:nvSpPr>
        <dsp:cNvPr id="0" name=""/>
        <dsp:cNvSpPr/>
      </dsp:nvSpPr>
      <dsp:spPr>
        <a:xfrm>
          <a:off x="703923" y="590470"/>
          <a:ext cx="3277864" cy="3277864"/>
        </a:xfrm>
        <a:prstGeom prst="blockArc">
          <a:avLst>
            <a:gd name="adj1" fmla="val 7811586"/>
            <a:gd name="adj2" fmla="val 12105792"/>
            <a:gd name="adj3" fmla="val 4641"/>
          </a:avLst>
        </a:prstGeom>
        <a:gradFill rotWithShape="0">
          <a:gsLst>
            <a:gs pos="0">
              <a:srgbClr val="F7941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16AFD-40E3-4470-AD94-A95CEAD11319}">
      <dsp:nvSpPr>
        <dsp:cNvPr id="0" name=""/>
        <dsp:cNvSpPr/>
      </dsp:nvSpPr>
      <dsp:spPr>
        <a:xfrm>
          <a:off x="717581" y="602141"/>
          <a:ext cx="3277864" cy="3277864"/>
        </a:xfrm>
        <a:prstGeom prst="blockArc">
          <a:avLst>
            <a:gd name="adj1" fmla="val 2949837"/>
            <a:gd name="adj2" fmla="val 7850163"/>
            <a:gd name="adj3" fmla="val 4641"/>
          </a:avLst>
        </a:prstGeom>
        <a:gradFill rotWithShape="0">
          <a:gsLst>
            <a:gs pos="0">
              <a:srgbClr val="F7941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2ADF55-1FDA-4208-86A2-68D7BACD589D}">
      <dsp:nvSpPr>
        <dsp:cNvPr id="0" name=""/>
        <dsp:cNvSpPr/>
      </dsp:nvSpPr>
      <dsp:spPr>
        <a:xfrm>
          <a:off x="764731" y="562942"/>
          <a:ext cx="3277864" cy="3277864"/>
        </a:xfrm>
        <a:prstGeom prst="blockArc">
          <a:avLst>
            <a:gd name="adj1" fmla="val 20357626"/>
            <a:gd name="adj2" fmla="val 3081514"/>
            <a:gd name="adj3" fmla="val 4641"/>
          </a:avLst>
        </a:prstGeom>
        <a:gradFill rotWithShape="0">
          <a:gsLst>
            <a:gs pos="0">
              <a:srgbClr val="F7941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D1F45B-4B3C-45FC-91A6-A5B72B37AD72}">
      <dsp:nvSpPr>
        <dsp:cNvPr id="0" name=""/>
        <dsp:cNvSpPr/>
      </dsp:nvSpPr>
      <dsp:spPr>
        <a:xfrm>
          <a:off x="739220" y="490204"/>
          <a:ext cx="3277864" cy="3277864"/>
        </a:xfrm>
        <a:prstGeom prst="blockArc">
          <a:avLst>
            <a:gd name="adj1" fmla="val 16215765"/>
            <a:gd name="adj2" fmla="val 20523166"/>
            <a:gd name="adj3" fmla="val 4641"/>
          </a:avLst>
        </a:prstGeom>
        <a:gradFill rotWithShape="0">
          <a:gsLst>
            <a:gs pos="0">
              <a:srgbClr val="F7941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72E17-93E8-432B-ACB4-3EC9617AD716}">
      <dsp:nvSpPr>
        <dsp:cNvPr id="0" name=""/>
        <dsp:cNvSpPr/>
      </dsp:nvSpPr>
      <dsp:spPr>
        <a:xfrm>
          <a:off x="1673712" y="1486285"/>
          <a:ext cx="1509303" cy="1333846"/>
        </a:xfrm>
        <a:prstGeom prst="ellipse">
          <a:avLst/>
        </a:prstGeom>
        <a:gradFill rotWithShape="1">
          <a:gsLst>
            <a:gs pos="0">
              <a:srgbClr val="22B14C">
                <a:shade val="51000"/>
                <a:satMod val="130000"/>
              </a:srgbClr>
            </a:gs>
            <a:gs pos="80000">
              <a:srgbClr val="22B14C">
                <a:shade val="93000"/>
                <a:satMod val="130000"/>
              </a:srgbClr>
            </a:gs>
            <a:gs pos="100000">
              <a:srgbClr val="22B14C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Roadway/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Roadside </a:t>
          </a:r>
          <a:r>
            <a:rPr lang="en-US" sz="36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LCA</a:t>
          </a:r>
          <a:endParaRPr lang="en-US" sz="36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894744" y="1681622"/>
        <a:ext cx="1067239" cy="943172"/>
      </dsp:txXfrm>
    </dsp:sp>
    <dsp:sp modelId="{87371A36-4279-4D22-BB65-40B10683B56B}">
      <dsp:nvSpPr>
        <dsp:cNvPr id="0" name=""/>
        <dsp:cNvSpPr/>
      </dsp:nvSpPr>
      <dsp:spPr>
        <a:xfrm>
          <a:off x="1491009" y="0"/>
          <a:ext cx="1788971" cy="1056512"/>
        </a:xfrm>
        <a:prstGeom prst="ellipse">
          <a:avLst/>
        </a:prstGeom>
        <a:solidFill>
          <a:srgbClr val="004E91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Pavement LCA</a:t>
          </a:r>
          <a:endParaRPr lang="en-US" sz="20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752998" y="154723"/>
        <a:ext cx="1264993" cy="747066"/>
      </dsp:txXfrm>
    </dsp:sp>
    <dsp:sp modelId="{C7B7122A-5A95-4A8A-9F1E-6CF8A477FD74}">
      <dsp:nvSpPr>
        <dsp:cNvPr id="0" name=""/>
        <dsp:cNvSpPr/>
      </dsp:nvSpPr>
      <dsp:spPr>
        <a:xfrm>
          <a:off x="3115202" y="1107578"/>
          <a:ext cx="1571900" cy="1056512"/>
        </a:xfrm>
        <a:prstGeom prst="ellipse">
          <a:avLst/>
        </a:prstGeom>
        <a:gradFill rotWithShape="0">
          <a:gsLst>
            <a:gs pos="0">
              <a:srgbClr val="F7941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Drainage LCA</a:t>
          </a:r>
          <a:endParaRPr lang="en-US" sz="1800" b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345401" y="1262301"/>
        <a:ext cx="1111502" cy="747066"/>
      </dsp:txXfrm>
    </dsp:sp>
    <dsp:sp modelId="{9A49D2BD-8126-4D07-8A05-88FFF21434A2}">
      <dsp:nvSpPr>
        <dsp:cNvPr id="0" name=""/>
        <dsp:cNvSpPr/>
      </dsp:nvSpPr>
      <dsp:spPr>
        <a:xfrm>
          <a:off x="2509615" y="2924030"/>
          <a:ext cx="1787439" cy="1056512"/>
        </a:xfrm>
        <a:prstGeom prst="ellipse">
          <a:avLst/>
        </a:prstGeom>
        <a:gradFill rotWithShape="0">
          <a:gsLst>
            <a:gs pos="0">
              <a:srgbClr val="F7941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Structures LCA</a:t>
          </a:r>
          <a:endParaRPr lang="en-US" sz="1800" b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771379" y="3078753"/>
        <a:ext cx="1263911" cy="747066"/>
      </dsp:txXfrm>
    </dsp:sp>
    <dsp:sp modelId="{81068B55-73AE-479C-B23E-28A1AA02B316}">
      <dsp:nvSpPr>
        <dsp:cNvPr id="0" name=""/>
        <dsp:cNvSpPr/>
      </dsp:nvSpPr>
      <dsp:spPr>
        <a:xfrm>
          <a:off x="458354" y="2924030"/>
          <a:ext cx="1702675" cy="1056512"/>
        </a:xfrm>
        <a:prstGeom prst="ellipse">
          <a:avLst/>
        </a:prstGeom>
        <a:gradFill rotWithShape="0">
          <a:gsLst>
            <a:gs pos="0">
              <a:srgbClr val="F7941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Lighting LCA</a:t>
          </a:r>
          <a:endParaRPr lang="en-US" sz="1800" b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07705" y="3078753"/>
        <a:ext cx="1203973" cy="747066"/>
      </dsp:txXfrm>
    </dsp:sp>
    <dsp:sp modelId="{BED25005-504B-4E17-A191-3C2E9881CD4A}">
      <dsp:nvSpPr>
        <dsp:cNvPr id="0" name=""/>
        <dsp:cNvSpPr/>
      </dsp:nvSpPr>
      <dsp:spPr>
        <a:xfrm>
          <a:off x="-38902" y="1107579"/>
          <a:ext cx="1789932" cy="1056512"/>
        </a:xfrm>
        <a:prstGeom prst="ellipse">
          <a:avLst/>
        </a:prstGeom>
        <a:gradFill rotWithShape="0">
          <a:gsLst>
            <a:gs pos="0">
              <a:srgbClr val="F7941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41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41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Landscape LCA</a:t>
          </a:r>
          <a:endParaRPr lang="en-US" sz="1800" b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23227" y="1262302"/>
        <a:ext cx="1265674" cy="747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297B2-92E4-4ECA-94C0-B0F34C410C20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4143D-4682-4B98-8C98-0CCB89B9E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5282-891B-4E7E-90CE-3FBE313FA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FDC51-E501-4F2A-A430-4AB5C550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is the all sustainability discussions coming from? And we keep talking about this in conferences like this and elsewhere.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9E1025-8BD3-4A04-B8D2-EE2D685432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32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in our toolbox?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breakdown from a Tollway pay item.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0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 breakdown from a Tollway pay item.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6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Emphasizes transportation variation and significance. From TRB 2016 paper.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01CFD0-2103-4201-9B84-240FF82051AF}" type="datetime1">
              <a:rPr lang="en-US" altLang="zh-CN" smtClean="0"/>
              <a:pPr>
                <a:defRPr/>
              </a:pPr>
              <a:t>12/15/2015</a:t>
            </a:fld>
            <a:r>
              <a:rPr lang="en-US" altLang="zh-CN" smtClean="0"/>
              <a:t>3/26/08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A010D1-7A77-46E7-AE33-556863DC621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7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Therefore the answer</a:t>
            </a:r>
            <a:r>
              <a:rPr lang="en-US" baseline="0" dirty="0" smtClean="0"/>
              <a:t> to this question: It depends on the context of the project and performance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15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ADD USAGE STATS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01CFD0-2103-4201-9B84-240FF82051AF}" type="datetime1">
              <a:rPr lang="en-US" altLang="zh-CN" smtClean="0"/>
              <a:pPr>
                <a:defRPr/>
              </a:pPr>
              <a:t>12/15/2015</a:t>
            </a:fld>
            <a:r>
              <a:rPr lang="en-US" altLang="zh-CN" smtClean="0"/>
              <a:t>3/26/08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A010D1-7A77-46E7-AE33-556863DC62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again the</a:t>
            </a:r>
            <a:r>
              <a:rPr lang="en-US" baseline="0" dirty="0" smtClean="0"/>
              <a:t> real answer to this question is again it depends….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is a reason for this.</a:t>
            </a:r>
            <a:r>
              <a:rPr lang="en-US" baseline="0" dirty="0" smtClean="0"/>
              <a:t> You may reverse your findings if you get 6 or 15 years.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just some of the things that we need know and calculate accurately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may have some expectation but cannot say anything until we analyze project by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r>
              <a:rPr lang="en-US" baseline="0" dirty="0" smtClean="0"/>
              <a:t> of such policy changes or directions at federal level trickles down. Here is FHWA programs..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6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group agreed</a:t>
            </a:r>
            <a:r>
              <a:rPr lang="en-US" baseline="0" dirty="0" smtClean="0"/>
              <a:t> on a definition of SP: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doing all of these, pavements or roadways perform the function they are built for…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D8424-A789-4152-B807-EE30FBBF09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r>
              <a:rPr lang="en-US" baseline="0" dirty="0" smtClean="0"/>
              <a:t> of sustainability can be considered as a trade off game between performance, economy and environment. The objective is to get more with less resources. These tools allow us evaluate gains or tradeoffs for every decision we make.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</a:t>
            </a:r>
            <a:r>
              <a:rPr lang="en-US" baseline="0" dirty="0" smtClean="0"/>
              <a:t> anecdote: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72E3-ADA7-4C10-8AB0-9443F14C35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8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not it be nice if we have a</a:t>
            </a:r>
            <a:r>
              <a:rPr lang="en-US" baseline="0" dirty="0" smtClean="0"/>
              <a:t> tool to do fact checking?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does</a:t>
            </a:r>
            <a:r>
              <a:rPr lang="en-US" baseline="0" dirty="0" smtClean="0"/>
              <a:t> the industry go?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91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development not so far away from here in </a:t>
            </a:r>
            <a:r>
              <a:rPr lang="en-US" baseline="0" dirty="0" err="1" smtClean="0"/>
              <a:t>Champaing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DC51-E501-4F2A-A430-4AB5C550AD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138" y="3964990"/>
            <a:ext cx="3962398" cy="229076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 flipV="1">
            <a:off x="-1465" y="6248141"/>
            <a:ext cx="9145464" cy="615236"/>
          </a:xfrm>
          <a:prstGeom prst="rect">
            <a:avLst/>
          </a:prstGeom>
          <a:solidFill>
            <a:srgbClr val="ED7D3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80"/>
            <a:ext cx="9144000" cy="996738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      Illinois Center for Transportation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      University of Illinois at Urbana Champaign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9" y="90656"/>
            <a:ext cx="727655" cy="7276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1" y="0"/>
            <a:ext cx="763072" cy="99801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685800" y="3563174"/>
            <a:ext cx="7772400" cy="45719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85801" y="3600220"/>
            <a:ext cx="7772400" cy="45719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267" y="384136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0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10800000" flipV="1">
            <a:off x="-1072" y="6600874"/>
            <a:ext cx="9145072" cy="260862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600874"/>
            <a:ext cx="2057400" cy="257126"/>
          </a:xfrm>
        </p:spPr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600874"/>
            <a:ext cx="3086100" cy="25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600874"/>
            <a:ext cx="2057400" cy="257126"/>
          </a:xfrm>
        </p:spPr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" y="1"/>
            <a:ext cx="9145074" cy="365126"/>
            <a:chOff x="-2" y="1"/>
            <a:chExt cx="9145074" cy="365126"/>
          </a:xfrm>
        </p:grpSpPr>
        <p:sp>
          <p:nvSpPr>
            <p:cNvPr id="23" name="Rectangle 22"/>
            <p:cNvSpPr/>
            <p:nvPr userDrawn="1"/>
          </p:nvSpPr>
          <p:spPr>
            <a:xfrm>
              <a:off x="-2" y="1281"/>
              <a:ext cx="9144002" cy="36384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Illinois Center for Transportation</a:t>
              </a:r>
            </a:p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University of Illinois at Urbana Champaign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" y="20551"/>
              <a:ext cx="307340" cy="3073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3"/>
            <a:srcRect l="5566" t="5119" r="5425" b="4972"/>
            <a:stretch/>
          </p:blipFill>
          <p:spPr>
            <a:xfrm>
              <a:off x="8870214" y="1"/>
              <a:ext cx="274858" cy="359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99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10800000" flipV="1">
            <a:off x="-1072" y="6600874"/>
            <a:ext cx="9145072" cy="260862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600874"/>
            <a:ext cx="2057400" cy="260863"/>
          </a:xfrm>
        </p:spPr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600874"/>
            <a:ext cx="3086100" cy="2608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600874"/>
            <a:ext cx="2057400" cy="260863"/>
          </a:xfrm>
        </p:spPr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" y="1"/>
            <a:ext cx="9145074" cy="365126"/>
            <a:chOff x="-2" y="1"/>
            <a:chExt cx="9145074" cy="365126"/>
          </a:xfrm>
        </p:grpSpPr>
        <p:sp>
          <p:nvSpPr>
            <p:cNvPr id="23" name="Rectangle 22"/>
            <p:cNvSpPr/>
            <p:nvPr userDrawn="1"/>
          </p:nvSpPr>
          <p:spPr>
            <a:xfrm>
              <a:off x="-2" y="1281"/>
              <a:ext cx="9144002" cy="36384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Illinois Center for Transportation</a:t>
              </a:r>
            </a:p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University of Illinois at Urbana Champaign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" y="20551"/>
              <a:ext cx="307340" cy="3073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3"/>
            <a:srcRect l="5566" t="5119" r="5425" b="4972"/>
            <a:stretch/>
          </p:blipFill>
          <p:spPr>
            <a:xfrm>
              <a:off x="8870214" y="1"/>
              <a:ext cx="274858" cy="359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8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 flipV="1">
            <a:off x="-1072" y="6600874"/>
            <a:ext cx="9145072" cy="260862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" y="1"/>
            <a:ext cx="9145074" cy="365126"/>
            <a:chOff x="-2" y="1"/>
            <a:chExt cx="9145074" cy="365126"/>
          </a:xfrm>
        </p:grpSpPr>
        <p:sp>
          <p:nvSpPr>
            <p:cNvPr id="9" name="Rectangle 8"/>
            <p:cNvSpPr/>
            <p:nvPr userDrawn="1"/>
          </p:nvSpPr>
          <p:spPr>
            <a:xfrm>
              <a:off x="-2" y="1281"/>
              <a:ext cx="9144002" cy="36384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Illinois Center for Transportation</a:t>
              </a:r>
            </a:p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University of Illinois at Urbana Champaign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" y="20551"/>
              <a:ext cx="307340" cy="3073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/>
            <a:srcRect l="5566" t="5119" r="5425" b="4972"/>
            <a:stretch/>
          </p:blipFill>
          <p:spPr>
            <a:xfrm>
              <a:off x="8870214" y="1"/>
              <a:ext cx="274858" cy="35948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90527"/>
            <a:ext cx="8331200" cy="727074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52622"/>
            <a:ext cx="8331200" cy="5177250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661307"/>
            <a:ext cx="2057400" cy="123669"/>
          </a:xfrm>
        </p:spPr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661307"/>
            <a:ext cx="2057400" cy="123669"/>
          </a:xfrm>
        </p:spPr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0800000">
            <a:off x="321848" y="1150403"/>
            <a:ext cx="8503920" cy="45719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 flipV="1">
            <a:off x="3812" y="6288349"/>
            <a:ext cx="9145072" cy="566928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" y="1280"/>
            <a:ext cx="9144001" cy="566821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Illinois Center for Transportation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University of Illinois at Urbana Champaign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20551"/>
            <a:ext cx="506730" cy="506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5566" t="5119" r="5425" b="4972"/>
          <a:stretch/>
        </p:blipFill>
        <p:spPr>
          <a:xfrm>
            <a:off x="8710708" y="0"/>
            <a:ext cx="434364" cy="56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1663"/>
            <a:ext cx="2057400" cy="365125"/>
          </a:xfrm>
        </p:spPr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21663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21663"/>
            <a:ext cx="2057400" cy="365125"/>
          </a:xfrm>
        </p:spPr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rot="10800000">
            <a:off x="314325" y="4553111"/>
            <a:ext cx="8503920" cy="45719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6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rot="10800000" flipV="1">
            <a:off x="-1072" y="6600874"/>
            <a:ext cx="9145072" cy="260862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414113"/>
            <a:ext cx="8408306" cy="70363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873" y="1277766"/>
            <a:ext cx="4041322" cy="497267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462" y="1277766"/>
            <a:ext cx="4041322" cy="497267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92709"/>
            <a:ext cx="2057400" cy="260863"/>
          </a:xfrm>
        </p:spPr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592709"/>
            <a:ext cx="3086100" cy="2608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92709"/>
            <a:ext cx="2057400" cy="229112"/>
          </a:xfrm>
        </p:spPr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2" y="1"/>
            <a:ext cx="9145074" cy="365126"/>
            <a:chOff x="-2" y="1"/>
            <a:chExt cx="9145074" cy="365126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2" y="1281"/>
              <a:ext cx="9144002" cy="36384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Illinois Center for Transportation</a:t>
              </a:r>
            </a:p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University of Illinois at Urbana Champaign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" y="20551"/>
              <a:ext cx="307340" cy="3073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3"/>
            <a:srcRect l="5566" t="5119" r="5425" b="4972"/>
            <a:stretch/>
          </p:blipFill>
          <p:spPr>
            <a:xfrm>
              <a:off x="8870214" y="1"/>
              <a:ext cx="274858" cy="359486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 userDrawn="1"/>
        </p:nvSpPr>
        <p:spPr>
          <a:xfrm rot="10800000">
            <a:off x="321848" y="1150403"/>
            <a:ext cx="8503920" cy="45719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99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 rot="10800000" flipV="1">
            <a:off x="-1072" y="6600874"/>
            <a:ext cx="9145072" cy="260862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400725"/>
            <a:ext cx="8391979" cy="72877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99" y="1261378"/>
            <a:ext cx="40567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" y="2085290"/>
            <a:ext cx="4056743" cy="4307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3557" y="1261378"/>
            <a:ext cx="407672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557" y="2085290"/>
            <a:ext cx="4076722" cy="4307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9841" y="6600874"/>
            <a:ext cx="2057400" cy="257126"/>
          </a:xfrm>
        </p:spPr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30141" y="6600874"/>
            <a:ext cx="3086100" cy="25712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41" y="6600874"/>
            <a:ext cx="2057400" cy="257126"/>
          </a:xfrm>
        </p:spPr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-2" y="1"/>
            <a:ext cx="9145074" cy="365126"/>
            <a:chOff x="-2" y="1"/>
            <a:chExt cx="9145074" cy="365126"/>
          </a:xfrm>
        </p:grpSpPr>
        <p:sp>
          <p:nvSpPr>
            <p:cNvPr id="26" name="Rectangle 25"/>
            <p:cNvSpPr/>
            <p:nvPr userDrawn="1"/>
          </p:nvSpPr>
          <p:spPr>
            <a:xfrm>
              <a:off x="-2" y="1281"/>
              <a:ext cx="9144002" cy="36384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Illinois Center for Transportation</a:t>
              </a:r>
            </a:p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University of Illinois at Urbana Champaign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" y="20551"/>
              <a:ext cx="307340" cy="3073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 rotWithShape="1">
            <a:blip r:embed="rId3"/>
            <a:srcRect l="5566" t="5119" r="5425" b="4972"/>
            <a:stretch/>
          </p:blipFill>
          <p:spPr>
            <a:xfrm>
              <a:off x="8870214" y="1"/>
              <a:ext cx="274858" cy="35948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 rot="10800000">
            <a:off x="321848" y="1150403"/>
            <a:ext cx="8503920" cy="45719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05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rot="10800000" flipV="1">
            <a:off x="-1072" y="6600874"/>
            <a:ext cx="9145072" cy="260862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9620"/>
            <a:ext cx="8400142" cy="74804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600874"/>
            <a:ext cx="2057400" cy="257126"/>
          </a:xfrm>
        </p:spPr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00874"/>
            <a:ext cx="3086100" cy="25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600874"/>
            <a:ext cx="2057400" cy="257126"/>
          </a:xfrm>
        </p:spPr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" y="1"/>
            <a:ext cx="9145074" cy="365126"/>
            <a:chOff x="-2" y="1"/>
            <a:chExt cx="9145074" cy="365126"/>
          </a:xfrm>
        </p:grpSpPr>
        <p:sp>
          <p:nvSpPr>
            <p:cNvPr id="22" name="Rectangle 21"/>
            <p:cNvSpPr/>
            <p:nvPr userDrawn="1"/>
          </p:nvSpPr>
          <p:spPr>
            <a:xfrm>
              <a:off x="-2" y="1281"/>
              <a:ext cx="9144002" cy="36384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Illinois Center for Transportation</a:t>
              </a:r>
            </a:p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University of Illinois at Urbana Champaign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" y="20551"/>
              <a:ext cx="307340" cy="30734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3"/>
            <a:srcRect l="5566" t="5119" r="5425" b="4972"/>
            <a:stretch/>
          </p:blipFill>
          <p:spPr>
            <a:xfrm>
              <a:off x="8870214" y="1"/>
              <a:ext cx="274858" cy="359486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 userDrawn="1"/>
        </p:nvSpPr>
        <p:spPr>
          <a:xfrm rot="10800000">
            <a:off x="321848" y="1150403"/>
            <a:ext cx="8503920" cy="45719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00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rot="10800000" flipV="1">
            <a:off x="-1072" y="6600874"/>
            <a:ext cx="9145072" cy="260862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2321" y="6600874"/>
            <a:ext cx="2057400" cy="260863"/>
          </a:xfrm>
        </p:spPr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12621" y="6600874"/>
            <a:ext cx="3086100" cy="2608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1621" y="6600874"/>
            <a:ext cx="2057400" cy="260863"/>
          </a:xfrm>
        </p:spPr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2" y="1"/>
            <a:ext cx="9145074" cy="365126"/>
            <a:chOff x="-2" y="1"/>
            <a:chExt cx="9145074" cy="36512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2" y="1281"/>
              <a:ext cx="9144002" cy="36384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Illinois Center for Transportation</a:t>
              </a:r>
            </a:p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University of Illinois at Urbana Champaign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" y="20551"/>
              <a:ext cx="307340" cy="30734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3"/>
            <a:srcRect l="5566" t="5119" r="5425" b="4972"/>
            <a:stretch/>
          </p:blipFill>
          <p:spPr>
            <a:xfrm>
              <a:off x="8870214" y="1"/>
              <a:ext cx="274858" cy="359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04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rot="10800000" flipV="1">
            <a:off x="-1072" y="6600874"/>
            <a:ext cx="9145072" cy="260862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9841" y="6592937"/>
            <a:ext cx="2057400" cy="255538"/>
          </a:xfrm>
        </p:spPr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0141" y="6592937"/>
            <a:ext cx="3086100" cy="2555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41" y="6592937"/>
            <a:ext cx="2057400" cy="255538"/>
          </a:xfrm>
        </p:spPr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2" y="1"/>
            <a:ext cx="9145074" cy="365126"/>
            <a:chOff x="-2" y="1"/>
            <a:chExt cx="9145074" cy="365126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2" y="1281"/>
              <a:ext cx="9144002" cy="36384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Illinois Center for Transportation</a:t>
              </a:r>
            </a:p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University of Illinois at Urbana Champaign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" y="20551"/>
              <a:ext cx="307340" cy="3073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3"/>
            <a:srcRect l="5566" t="5119" r="5425" b="4972"/>
            <a:stretch/>
          </p:blipFill>
          <p:spPr>
            <a:xfrm>
              <a:off x="8870214" y="1"/>
              <a:ext cx="274858" cy="359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089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rot="10800000" flipV="1">
            <a:off x="-1072" y="6600874"/>
            <a:ext cx="9145072" cy="260862"/>
          </a:xfrm>
          <a:prstGeom prst="rect">
            <a:avLst/>
          </a:prstGeom>
          <a:solidFill>
            <a:srgbClr val="ED7D3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“Where Excellence and Transportation Meet”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9841" y="6592937"/>
            <a:ext cx="2057400" cy="255538"/>
          </a:xfrm>
        </p:spPr>
        <p:txBody>
          <a:bodyPr/>
          <a:lstStyle/>
          <a:p>
            <a:fld id="{60EAA989-B8CA-4EBE-B40C-0213BAE6CB9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0141" y="6592937"/>
            <a:ext cx="3086100" cy="25553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41" y="6592937"/>
            <a:ext cx="2057400" cy="255538"/>
          </a:xfrm>
        </p:spPr>
        <p:txBody>
          <a:bodyPr/>
          <a:lstStyle/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2" y="1"/>
            <a:ext cx="9145074" cy="365126"/>
            <a:chOff x="-2" y="1"/>
            <a:chExt cx="9145074" cy="365126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2" y="1281"/>
              <a:ext cx="9144002" cy="36384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Illinois Center for Transportation</a:t>
              </a:r>
            </a:p>
            <a:p>
              <a:pPr marL="0" marR="0" lvl="0" indent="0" algn="l" defTabSz="77724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    University of Illinois at Urbana Champaign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" y="20551"/>
              <a:ext cx="307340" cy="3073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3"/>
            <a:srcRect l="5566" t="5119" r="5425" b="4972"/>
            <a:stretch/>
          </p:blipFill>
          <p:spPr>
            <a:xfrm>
              <a:off x="8870214" y="1"/>
              <a:ext cx="274858" cy="359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07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215" y="408215"/>
            <a:ext cx="8319406" cy="100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A989-B8CA-4EBE-B40C-0213BAE6CB9A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246D-6E85-44AE-A663-CF78192E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5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hwa.dot.gov/pavement/sustainability/" TargetMode="Externa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Sustainability Strategies for Flexible Pavements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Hasan Ozer, PhD</a:t>
            </a:r>
          </a:p>
          <a:p>
            <a:r>
              <a:rPr lang="en-US" dirty="0" smtClean="0"/>
              <a:t>Research Assistant Professor</a:t>
            </a:r>
          </a:p>
          <a:p>
            <a:r>
              <a:rPr lang="en-US" dirty="0" smtClean="0"/>
              <a:t>University of Illinois at Urbana-Champaign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90527"/>
            <a:ext cx="8206000" cy="64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8000"/>
            </a:schemeClr>
          </a:solidFill>
        </p:spPr>
        <p:txBody>
          <a:bodyPr/>
          <a:lstStyle/>
          <a:p>
            <a:r>
              <a:rPr lang="en-US" dirty="0" smtClean="0"/>
              <a:t>Marketing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40" y="1444949"/>
            <a:ext cx="7586980" cy="5177250"/>
          </a:xfr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NAPA promotes asphalt pavements as:</a:t>
            </a:r>
          </a:p>
          <a:p>
            <a:r>
              <a:rPr lang="en-US" dirty="0" smtClean="0"/>
              <a:t>Less energy in building asphalt pavements </a:t>
            </a:r>
          </a:p>
          <a:p>
            <a:r>
              <a:rPr lang="en-US" dirty="0" smtClean="0"/>
              <a:t>Less energy spent by travelling public</a:t>
            </a:r>
          </a:p>
          <a:p>
            <a:r>
              <a:rPr lang="en-US" dirty="0" smtClean="0"/>
              <a:t>More environmental friendly</a:t>
            </a:r>
          </a:p>
          <a:p>
            <a:r>
              <a:rPr lang="en-US" dirty="0" smtClean="0"/>
              <a:t>Leading recycler to make more sustainable pavements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LCA can be used to substantiate such claims (fact checking!)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 in Decision Making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or plastic bags?</a:t>
            </a:r>
          </a:p>
          <a:p>
            <a:r>
              <a:rPr lang="en-US" dirty="0" smtClean="0"/>
              <a:t>Refillable or disposable?</a:t>
            </a:r>
          </a:p>
          <a:p>
            <a:r>
              <a:rPr lang="en-US" dirty="0" smtClean="0"/>
              <a:t>Electric vs. fuel driven cars</a:t>
            </a:r>
          </a:p>
          <a:p>
            <a:r>
              <a:rPr lang="en-US" dirty="0" smtClean="0"/>
              <a:t>Biomass vs. petroleum products?</a:t>
            </a:r>
          </a:p>
          <a:p>
            <a:r>
              <a:rPr lang="en-US" dirty="0" smtClean="0"/>
              <a:t>Cars vs. transit buses?</a:t>
            </a:r>
          </a:p>
          <a:p>
            <a:r>
              <a:rPr lang="en-US" dirty="0" smtClean="0"/>
              <a:t>How about pavements?</a:t>
            </a:r>
          </a:p>
          <a:p>
            <a:pPr lvl="1"/>
            <a:r>
              <a:rPr lang="en-US" dirty="0" smtClean="0"/>
              <a:t>Design and type selection </a:t>
            </a:r>
          </a:p>
          <a:p>
            <a:pPr lvl="1"/>
            <a:r>
              <a:rPr lang="en-US" dirty="0" smtClean="0"/>
              <a:t>Maintenance and rehabilitation schedule (when to do and what to do to optimize impact)</a:t>
            </a:r>
          </a:p>
          <a:p>
            <a:pPr lvl="1"/>
            <a:r>
              <a:rPr lang="en-US" dirty="0" smtClean="0"/>
              <a:t>Material selection 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24E35-69E7-4266-B6A5-1634B75174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LCAs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24E35-69E7-4266-B6A5-1634B751743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6" y="3115626"/>
            <a:ext cx="369851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112" y="5064124"/>
            <a:ext cx="1238250" cy="1219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2986745" y="2179320"/>
            <a:ext cx="1420167" cy="2897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986745" y="6318619"/>
            <a:ext cx="1420167" cy="3426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99" y="1296162"/>
            <a:ext cx="8151587" cy="1863005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Environmental Product </a:t>
            </a:r>
            <a:r>
              <a:rPr lang="en-US" dirty="0"/>
              <a:t>D</a:t>
            </a:r>
            <a:r>
              <a:rPr lang="en-US" dirty="0" smtClean="0"/>
              <a:t>eclarations (EPDs) are underway for asphalt and concrete paving materials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12" y="2096149"/>
            <a:ext cx="4664226" cy="45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Tollway LCA Tool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36" y="1252622"/>
            <a:ext cx="8429676" cy="17415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Pavement LCA is </a:t>
            </a:r>
            <a:r>
              <a:rPr lang="en-US" sz="3200" b="1" dirty="0" smtClean="0">
                <a:solidFill>
                  <a:srgbClr val="FF0000"/>
                </a:solidFill>
              </a:rPr>
              <a:t>one of five LCA modules</a:t>
            </a:r>
            <a:r>
              <a:rPr lang="en-US" sz="3200" dirty="0" smtClean="0"/>
              <a:t> in the Tollway’s Roadway/ Roadside LCA Toolkit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4365065" y="2449329"/>
          <a:ext cx="4648200" cy="398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8" b="9996"/>
          <a:stretch/>
        </p:blipFill>
        <p:spPr bwMode="auto">
          <a:xfrm>
            <a:off x="365148" y="5347020"/>
            <a:ext cx="1661879" cy="73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Illinois-Tollway-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5829" y="3372800"/>
            <a:ext cx="204825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03" y="5939425"/>
            <a:ext cx="1721472" cy="609600"/>
          </a:xfrm>
          <a:prstGeom prst="rect">
            <a:avLst/>
          </a:prstGeom>
        </p:spPr>
      </p:pic>
      <p:pic>
        <p:nvPicPr>
          <p:cNvPr id="10" name="Picture 21" descr="uclogo_horz_bold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050" y="4617506"/>
            <a:ext cx="2841789" cy="47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ICT_Logo_Colo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34" y="5103637"/>
            <a:ext cx="20018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Strategies for Improving Sustainability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3479"/>
            <a:ext cx="8534400" cy="4508202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Increase material </a:t>
            </a:r>
            <a:r>
              <a:rPr lang="en-US" sz="2400" dirty="0"/>
              <a:t>performance and </a:t>
            </a:r>
            <a:r>
              <a:rPr lang="en-US" sz="2400" dirty="0" smtClean="0"/>
              <a:t>time </a:t>
            </a:r>
            <a:r>
              <a:rPr lang="en-US" sz="2400" dirty="0"/>
              <a:t>between future maintenance and rehabilitation </a:t>
            </a:r>
            <a:r>
              <a:rPr lang="en-US" sz="2400" dirty="0" smtClean="0"/>
              <a:t>treatments </a:t>
            </a:r>
          </a:p>
          <a:p>
            <a:pPr lvl="1"/>
            <a:r>
              <a:rPr lang="en-US" sz="2000" dirty="0" smtClean="0"/>
              <a:t>Mix design and material selection</a:t>
            </a:r>
          </a:p>
          <a:p>
            <a:pPr lvl="1"/>
            <a:r>
              <a:rPr lang="en-US" sz="2000" dirty="0" smtClean="0"/>
              <a:t>Construction quality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Reduce % of </a:t>
            </a:r>
            <a:r>
              <a:rPr lang="en-US" sz="2400" dirty="0"/>
              <a:t>virgin asphalt </a:t>
            </a:r>
            <a:r>
              <a:rPr lang="en-US" sz="2400" dirty="0" smtClean="0"/>
              <a:t>binder &amp; aggregate, polymer </a:t>
            </a:r>
          </a:p>
          <a:p>
            <a:pPr lvl="1"/>
            <a:r>
              <a:rPr lang="en-US" sz="2000" dirty="0"/>
              <a:t>Use more RAP, recycled tire rubber, consider RAS </a:t>
            </a:r>
          </a:p>
          <a:p>
            <a:pPr lvl="1"/>
            <a:r>
              <a:rPr lang="en-US" sz="2000" dirty="0"/>
              <a:t>Only use additional additives where performance increase warrants additional environmental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Reduce materials transportation</a:t>
            </a:r>
          </a:p>
          <a:p>
            <a:pPr lvl="1"/>
            <a:r>
              <a:rPr lang="en-US" sz="2000" dirty="0"/>
              <a:t>Use locally available but lower quality aggregates </a:t>
            </a:r>
          </a:p>
          <a:p>
            <a:pPr lvl="1"/>
            <a:r>
              <a:rPr lang="en-US" sz="2000" dirty="0"/>
              <a:t>Use in-place </a:t>
            </a:r>
            <a:r>
              <a:rPr lang="en-US" sz="2000" dirty="0" smtClean="0"/>
              <a:t>recycling</a:t>
            </a:r>
          </a:p>
          <a:p>
            <a:pPr marL="0" indent="0">
              <a:buNone/>
            </a:pPr>
            <a:r>
              <a:rPr lang="en-US" sz="2400" dirty="0" smtClean="0"/>
              <a:t>4.  Improve efficiency of plant operations</a:t>
            </a:r>
            <a:endParaRPr lang="en-US" sz="2400" dirty="0"/>
          </a:p>
          <a:p>
            <a:pPr marL="0" lvl="1" indent="0">
              <a:buNone/>
            </a:pPr>
            <a:endParaRPr lang="en-US" sz="2400" b="1" dirty="0" smtClean="0"/>
          </a:p>
          <a:p>
            <a:endParaRPr lang="en-US" sz="2200" dirty="0"/>
          </a:p>
          <a:p>
            <a:pPr lvl="1"/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 rot="19145826">
            <a:off x="1142586" y="2928297"/>
            <a:ext cx="6184930" cy="1754326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Always check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pavement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sure it is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compromised !!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12810" y="390527"/>
            <a:ext cx="8242180" cy="6175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90527"/>
            <a:ext cx="8331200" cy="653206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Does the Energy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51457"/>
            <a:ext cx="8331200" cy="5177250"/>
          </a:xfrm>
        </p:spPr>
        <p:txBody>
          <a:bodyPr/>
          <a:lstStyle/>
          <a:p>
            <a:r>
              <a:rPr lang="en-US" dirty="0" smtClean="0"/>
              <a:t>First, we define a system boundary to calculate all inputs and outputs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8355" y="2191109"/>
            <a:ext cx="8016635" cy="4029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220983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</a:rPr>
              <a:t>Yang, R., Kang, S., Ozer, H. and Al-Qadi, I.L., 2015. Environmental and economic analyses of recycled asphalt concrete mixtures based on material production and potential performance. </a:t>
            </a:r>
            <a:r>
              <a:rPr lang="en-US" sz="1000" i="1" dirty="0">
                <a:latin typeface="Arial" panose="020B0604020202020204" pitchFamily="34" charset="0"/>
              </a:rPr>
              <a:t>Resources, Conservation and Recycling</a:t>
            </a:r>
            <a:r>
              <a:rPr lang="en-US" sz="1000" dirty="0">
                <a:latin typeface="Arial" panose="020B0604020202020204" pitchFamily="34" charset="0"/>
              </a:rPr>
              <a:t>, </a:t>
            </a:r>
            <a:r>
              <a:rPr lang="en-US" sz="1000" i="1" dirty="0">
                <a:latin typeface="Arial" panose="020B0604020202020204" pitchFamily="34" charset="0"/>
              </a:rPr>
              <a:t>104</a:t>
            </a:r>
            <a:r>
              <a:rPr lang="en-US" sz="1000" dirty="0">
                <a:latin typeface="Arial" panose="020B0604020202020204" pitchFamily="34" charset="0"/>
              </a:rPr>
              <a:t>, pp.141-151.</a:t>
            </a:r>
            <a:endParaRPr lang="en-US" sz="1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HMA Primary Energy (as fuel) Breakdown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300" y="1252622"/>
            <a:ext cx="8331200" cy="515793"/>
          </a:xfrm>
        </p:spPr>
        <p:txBody>
          <a:bodyPr/>
          <a:lstStyle/>
          <a:p>
            <a:r>
              <a:rPr lang="en-US" dirty="0" smtClean="0"/>
              <a:t>Virgin HMA Surface Mix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371601" y="1903436"/>
          <a:ext cx="6780360" cy="450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56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HMA Primary Energy (as fuel) Breakdown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300" y="1252622"/>
            <a:ext cx="8331200" cy="515793"/>
          </a:xfrm>
        </p:spPr>
        <p:txBody>
          <a:bodyPr/>
          <a:lstStyle/>
          <a:p>
            <a:r>
              <a:rPr lang="en-US" smtClean="0"/>
              <a:t>17% </a:t>
            </a:r>
            <a:r>
              <a:rPr lang="en-US" dirty="0" smtClean="0"/>
              <a:t>Recycled HMA Surface Mix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362975" y="1712824"/>
          <a:ext cx="6780360" cy="450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05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0" y="1933925"/>
          <a:ext cx="9010650" cy="441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0" y="382479"/>
            <a:ext cx="9144000" cy="914400"/>
          </a:xfrm>
        </p:spPr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Different Types of Mixes</a:t>
            </a:r>
          </a:p>
        </p:txBody>
      </p:sp>
      <p:sp>
        <p:nvSpPr>
          <p:cNvPr id="3" name="Oval 2"/>
          <p:cNvSpPr/>
          <p:nvPr/>
        </p:nvSpPr>
        <p:spPr bwMode="auto">
          <a:xfrm rot="15566489">
            <a:off x="4521907" y="2638404"/>
            <a:ext cx="1091176" cy="241255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  <a:ea typeface="Gulim" pitchFamily="34" charset="-127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943005" y="4455243"/>
            <a:ext cx="8716" cy="142945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71450" y="1382787"/>
            <a:ext cx="87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Energy Consumption from Producing and Mixing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36257" y="6345115"/>
            <a:ext cx="6204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Yang et al. (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2015). Quantifying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Sustainable Strategies for the Construction of Highway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Pavements, TRB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 and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5" y="1419376"/>
            <a:ext cx="3276600" cy="5468164"/>
          </a:xfrm>
        </p:spPr>
        <p:txBody>
          <a:bodyPr/>
          <a:lstStyle/>
          <a:p>
            <a:r>
              <a:rPr lang="en-US" sz="2800" dirty="0" smtClean="0"/>
              <a:t>Clear reduction in energy and GWP when using recycled materials for replacing virgin binder with recycled binder</a:t>
            </a:r>
          </a:p>
          <a:p>
            <a:r>
              <a:rPr lang="en-US" sz="2800" dirty="0" smtClean="0"/>
              <a:t>SMAs have generally higher energy and GWP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06095"/>
            <a:ext cx="5618147" cy="4443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5277" y="5635219"/>
            <a:ext cx="518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mixtures used in Illinois having various combinations of RAP and RAS that result in different asphalt binder replacement (ABR) levels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91000" y="3124200"/>
            <a:ext cx="4876801" cy="152400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62600" y="2057400"/>
            <a:ext cx="3124200" cy="990600"/>
          </a:xfrm>
          <a:prstGeom prst="line">
            <a:avLst/>
          </a:prstGeom>
          <a:ln w="28575">
            <a:solidFill>
              <a:srgbClr val="00B05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30649" y="1999704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SMA Mixes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769513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3300"/>
                </a:solidFill>
              </a:rPr>
              <a:t>HMA/WMA Mixes</a:t>
            </a:r>
            <a:endParaRPr lang="en-US" sz="22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Sustainability: Where did it all start?</a:t>
            </a:r>
          </a:p>
          <a:p>
            <a:r>
              <a:rPr lang="en-US" dirty="0" smtClean="0"/>
              <a:t>Sustainability and Pavements</a:t>
            </a:r>
          </a:p>
          <a:p>
            <a:r>
              <a:rPr lang="en-US" dirty="0" smtClean="0"/>
              <a:t>Life-Cycle Assessment (LCA) Approach</a:t>
            </a:r>
          </a:p>
          <a:p>
            <a:r>
              <a:rPr lang="en-US" dirty="0" smtClean="0"/>
              <a:t>Sustainability Strategies</a:t>
            </a:r>
          </a:p>
          <a:p>
            <a:pPr lvl="1"/>
            <a:r>
              <a:rPr lang="en-US" dirty="0" smtClean="0"/>
              <a:t>What are these?</a:t>
            </a:r>
          </a:p>
          <a:p>
            <a:pPr lvl="1"/>
            <a:r>
              <a:rPr lang="en-US" dirty="0" smtClean="0"/>
              <a:t>How have they been evaluated?</a:t>
            </a:r>
          </a:p>
          <a:p>
            <a:pPr lvl="1"/>
            <a:r>
              <a:rPr lang="en-US" dirty="0" smtClean="0"/>
              <a:t>Next steps?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 vs. RAP/RAS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5314"/>
            <a:ext cx="8839200" cy="4789715"/>
          </a:xfrm>
        </p:spPr>
        <p:txBody>
          <a:bodyPr>
            <a:normAutofit/>
          </a:bodyPr>
          <a:lstStyle/>
          <a:p>
            <a:r>
              <a:rPr lang="en-US" dirty="0" smtClean="0"/>
              <a:t>The following questions need to be answered:</a:t>
            </a:r>
          </a:p>
          <a:p>
            <a:pPr lvl="1"/>
            <a:r>
              <a:rPr lang="en-US" dirty="0" smtClean="0"/>
              <a:t>Can equivalent or better performance achieved?</a:t>
            </a:r>
          </a:p>
          <a:p>
            <a:pPr lvl="1"/>
            <a:r>
              <a:rPr lang="en-US" dirty="0" smtClean="0"/>
              <a:t>What is the transportation distance?</a:t>
            </a:r>
          </a:p>
          <a:p>
            <a:pPr lvl="1"/>
            <a:r>
              <a:rPr lang="en-US" dirty="0" smtClean="0"/>
              <a:t>Does RAP undermine future recyclability?</a:t>
            </a:r>
          </a:p>
          <a:p>
            <a:pPr lvl="1"/>
            <a:r>
              <a:rPr lang="en-US" dirty="0" smtClean="0"/>
              <a:t>Can target volumetrics be achieved in the plant and field?</a:t>
            </a:r>
          </a:p>
          <a:p>
            <a:pPr lvl="1"/>
            <a:r>
              <a:rPr lang="en-US" dirty="0" smtClean="0"/>
              <a:t>Are there any specifications limiting its use?</a:t>
            </a:r>
          </a:p>
          <a:p>
            <a:r>
              <a:rPr lang="en-US" dirty="0" smtClean="0"/>
              <a:t>LCA provides a systematic platform to make a comparative assessment and answer such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In-Place Recycling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Three commonly used techniques are:</a:t>
            </a:r>
          </a:p>
          <a:p>
            <a:pPr lvl="1"/>
            <a:r>
              <a:rPr lang="en-US" sz="3600" dirty="0" smtClean="0"/>
              <a:t>Hot in-place recycling  (HIR)</a:t>
            </a:r>
          </a:p>
          <a:p>
            <a:pPr lvl="1"/>
            <a:r>
              <a:rPr lang="en-US" sz="3600" dirty="0" smtClean="0"/>
              <a:t>Cold in-place recycling (CIR)</a:t>
            </a:r>
          </a:p>
          <a:p>
            <a:pPr lvl="1"/>
            <a:r>
              <a:rPr lang="en-US" sz="3600" dirty="0" smtClean="0"/>
              <a:t>Full depth reclamation (FDR)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30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0" y="373601"/>
            <a:ext cx="9144000" cy="914400"/>
          </a:xfrm>
        </p:spPr>
        <p:txBody>
          <a:bodyPr/>
          <a:lstStyle/>
          <a:p>
            <a:r>
              <a:rPr lang="en-US" dirty="0"/>
              <a:t>State </a:t>
            </a:r>
            <a:r>
              <a:rPr lang="en-US" dirty="0" smtClean="0"/>
              <a:t>&amp; Contractor Perspectives</a:t>
            </a:r>
            <a:endParaRPr lang="en-US" altLang="zh-CN" b="1" dirty="0" smtClean="0">
              <a:ea typeface="宋体" pitchFamily="2" charset="-122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062909"/>
              </p:ext>
            </p:extLst>
          </p:nvPr>
        </p:nvGraphicFramePr>
        <p:xfrm>
          <a:off x="547281" y="1642731"/>
          <a:ext cx="5446196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84066" y="2146055"/>
            <a:ext cx="2523393" cy="2576945"/>
          </a:xfrm>
        </p:spPr>
        <p:txBody>
          <a:bodyPr/>
          <a:lstStyle/>
          <a:p>
            <a:r>
              <a:rPr lang="en-US" sz="2400" dirty="0" smtClean="0"/>
              <a:t>Overall perception is positive</a:t>
            </a:r>
          </a:p>
          <a:p>
            <a:r>
              <a:rPr lang="en-US" sz="2400" dirty="0" smtClean="0"/>
              <a:t>Use is limited to less than 50 lane-miles a year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42641" y="1242621"/>
            <a:ext cx="6141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Environmental Benefits from using in-place recycling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257" y="6389503"/>
            <a:ext cx="5622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j-lt"/>
              </a:rPr>
              <a:t>Stroup-Gardiner (2011). Recycling and Reclamation of Asphalt Pavements Using In-Place Methods.</a:t>
            </a:r>
          </a:p>
        </p:txBody>
      </p:sp>
    </p:spTree>
    <p:extLst>
      <p:ext uri="{BB962C8B-B14F-4D97-AF65-F5344CB8AC3E}">
        <p14:creationId xmlns:p14="http://schemas.microsoft.com/office/powerpoint/2010/main" val="24683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Sustainability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52622"/>
            <a:ext cx="8331200" cy="10858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Literature is full of studies reporting significant reduction in energy and emissions with in-place techniques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5" y="2257262"/>
            <a:ext cx="7035294" cy="4600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0672" y="3036852"/>
            <a:ext cx="983412" cy="3226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04959" y="4779033"/>
            <a:ext cx="983412" cy="1619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36830" y="3343106"/>
            <a:ext cx="3068129" cy="1815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3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Impacts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context sensitive</a:t>
            </a:r>
          </a:p>
          <a:p>
            <a:pPr lvl="1"/>
            <a:r>
              <a:rPr lang="en-US" dirty="0" smtClean="0"/>
              <a:t>CIR treatment life reported in the literature: 6 to 15 years (</a:t>
            </a:r>
            <a:r>
              <a:rPr lang="en-US" dirty="0" err="1" smtClean="0"/>
              <a:t>Peshkin</a:t>
            </a:r>
            <a:r>
              <a:rPr lang="en-US" dirty="0" smtClean="0"/>
              <a:t> et al. 2011)</a:t>
            </a:r>
          </a:p>
          <a:p>
            <a:r>
              <a:rPr lang="en-US" dirty="0" smtClean="0"/>
              <a:t>Avoided hauling and its impacts   </a:t>
            </a:r>
          </a:p>
          <a:p>
            <a:r>
              <a:rPr lang="en-US" dirty="0" smtClean="0"/>
              <a:t>Traffic closures and resulting delays</a:t>
            </a:r>
          </a:p>
          <a:p>
            <a:r>
              <a:rPr lang="en-US" dirty="0" smtClean="0"/>
              <a:t>Surface treatment type</a:t>
            </a:r>
          </a:p>
          <a:p>
            <a:r>
              <a:rPr lang="en-US" dirty="0" smtClean="0"/>
              <a:t>Availability of specialized contractor and mobilization distances</a:t>
            </a:r>
          </a:p>
          <a:p>
            <a:r>
              <a:rPr lang="en-US" dirty="0" smtClean="0"/>
              <a:t>Additive selection (emulsion vs. cement)</a:t>
            </a:r>
          </a:p>
          <a:p>
            <a:r>
              <a:rPr lang="en-US" dirty="0" smtClean="0"/>
              <a:t>Depth of recycling</a:t>
            </a:r>
          </a:p>
          <a:p>
            <a:r>
              <a:rPr lang="en-U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FHWA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FHWA study is underway to develop a  “Life-Cycle </a:t>
            </a:r>
            <a:r>
              <a:rPr lang="en-US" dirty="0"/>
              <a:t>Methodology </a:t>
            </a:r>
            <a:r>
              <a:rPr lang="en-US" dirty="0" smtClean="0"/>
              <a:t>and Tool for </a:t>
            </a:r>
            <a:r>
              <a:rPr lang="en-US" dirty="0"/>
              <a:t>Energy Use by In-Place Pavement Recycle </a:t>
            </a:r>
            <a:r>
              <a:rPr lang="en-US" dirty="0" smtClean="0"/>
              <a:t>Techniques”</a:t>
            </a:r>
          </a:p>
          <a:p>
            <a:r>
              <a:rPr lang="en-US" dirty="0" smtClean="0"/>
              <a:t>University of Illinois, </a:t>
            </a:r>
            <a:r>
              <a:rPr lang="en-US" dirty="0" err="1" smtClean="0"/>
              <a:t>UCDavis</a:t>
            </a:r>
            <a:r>
              <a:rPr lang="en-US" dirty="0" smtClean="0"/>
              <a:t>, and Rutgers are partnering </a:t>
            </a:r>
          </a:p>
          <a:p>
            <a:r>
              <a:rPr lang="en-US" dirty="0" smtClean="0"/>
              <a:t>The life-cycle tool will make comparative assessment considering:</a:t>
            </a:r>
          </a:p>
          <a:p>
            <a:pPr lvl="1"/>
            <a:r>
              <a:rPr lang="en-US" dirty="0" smtClean="0"/>
              <a:t>Regional characteristics</a:t>
            </a:r>
          </a:p>
          <a:p>
            <a:pPr lvl="1"/>
            <a:r>
              <a:rPr lang="en-US" dirty="0" smtClean="0"/>
              <a:t>Life-cycle methodology</a:t>
            </a:r>
          </a:p>
          <a:p>
            <a:pPr lvl="1"/>
            <a:r>
              <a:rPr lang="en-US" dirty="0" smtClean="0"/>
              <a:t>Realistic contractor data collected across the US</a:t>
            </a:r>
          </a:p>
          <a:p>
            <a:pPr lvl="1"/>
            <a:r>
              <a:rPr lang="en-US" dirty="0" smtClean="0"/>
              <a:t>Agency surveys</a:t>
            </a:r>
          </a:p>
          <a:p>
            <a:pPr lvl="1"/>
            <a:r>
              <a:rPr lang="en-US" dirty="0" smtClean="0"/>
              <a:t>User friendly tool that can be used by agencies and contractors </a:t>
            </a:r>
          </a:p>
        </p:txBody>
      </p:sp>
    </p:spTree>
    <p:extLst>
      <p:ext uri="{BB962C8B-B14F-4D97-AF65-F5344CB8AC3E}">
        <p14:creationId xmlns:p14="http://schemas.microsoft.com/office/powerpoint/2010/main" val="344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 is a system characteristics and goals cannot be achieved alone by one contractor, one agency, or one industry</a:t>
            </a:r>
          </a:p>
          <a:p>
            <a:r>
              <a:rPr lang="en-US" dirty="0" smtClean="0"/>
              <a:t>There are tools and sufficient number of strategies for asphalt pavements to make a difference</a:t>
            </a:r>
          </a:p>
          <a:p>
            <a:r>
              <a:rPr lang="en-US" dirty="0" smtClean="0"/>
              <a:t>Sustainability goals can provide opportunities to both agencies and industry</a:t>
            </a:r>
          </a:p>
          <a:p>
            <a:r>
              <a:rPr lang="en-US" dirty="0" smtClean="0"/>
              <a:t>Sustainability can help contractors and producers to enhance their product portfolio (WMA example)</a:t>
            </a:r>
          </a:p>
        </p:txBody>
      </p:sp>
    </p:spTree>
    <p:extLst>
      <p:ext uri="{BB962C8B-B14F-4D97-AF65-F5344CB8AC3E}">
        <p14:creationId xmlns:p14="http://schemas.microsoft.com/office/powerpoint/2010/main" val="21736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31471"/>
            <a:ext cx="9144000" cy="727074"/>
          </a:xfrm>
        </p:spPr>
        <p:txBody>
          <a:bodyPr>
            <a:noAutofit/>
          </a:bodyPr>
          <a:lstStyle/>
          <a:p>
            <a:r>
              <a:rPr lang="en-US" sz="3200" dirty="0" smtClean="0"/>
              <a:t>US DOT is Committed to </a:t>
            </a:r>
            <a:br>
              <a:rPr lang="en-US" sz="3200" dirty="0" smtClean="0"/>
            </a:br>
            <a:r>
              <a:rPr lang="en-US" sz="3200" dirty="0" smtClean="0"/>
              <a:t>Advancing Sustainability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256169"/>
            <a:ext cx="8686800" cy="5632311"/>
          </a:xfrm>
        </p:spPr>
        <p:txBody>
          <a:bodyPr/>
          <a:lstStyle/>
          <a:p>
            <a:r>
              <a:rPr lang="en-US" sz="2800" dirty="0" smtClean="0"/>
              <a:t>DOT will incorporate </a:t>
            </a:r>
            <a:r>
              <a:rPr lang="en-US" sz="2800" u="sng" dirty="0" smtClean="0"/>
              <a:t>sustainability principles </a:t>
            </a:r>
            <a:r>
              <a:rPr lang="en-US" sz="2800" dirty="0" smtClean="0"/>
              <a:t>into our policies, operations, investments and research through innovative initiatives and actions such as:</a:t>
            </a:r>
          </a:p>
          <a:p>
            <a:pPr lvl="1"/>
            <a:r>
              <a:rPr lang="en-US" sz="2400" dirty="0" smtClean="0"/>
              <a:t>Infrastructure investments and other grant programs,</a:t>
            </a:r>
          </a:p>
          <a:p>
            <a:pPr lvl="1"/>
            <a:r>
              <a:rPr lang="en-US" sz="2400" dirty="0" smtClean="0"/>
              <a:t>Innovative financial tools and credit programs,</a:t>
            </a:r>
          </a:p>
          <a:p>
            <a:pPr lvl="1"/>
            <a:r>
              <a:rPr lang="en-US" sz="2400" dirty="0" smtClean="0"/>
              <a:t>Rule- and policy- making,</a:t>
            </a:r>
          </a:p>
          <a:p>
            <a:pPr lvl="1"/>
            <a:r>
              <a:rPr lang="en-US" sz="2400" dirty="0" smtClean="0"/>
              <a:t>Research, technology development and application,</a:t>
            </a:r>
          </a:p>
          <a:p>
            <a:pPr lvl="1"/>
            <a:r>
              <a:rPr lang="en-US" sz="2400" dirty="0" smtClean="0"/>
              <a:t>Public information, and</a:t>
            </a:r>
          </a:p>
          <a:p>
            <a:pPr lvl="1"/>
            <a:r>
              <a:rPr lang="en-US" sz="2400" dirty="0" smtClean="0"/>
              <a:t>Enforcement and monitoring.</a:t>
            </a:r>
          </a:p>
          <a:p>
            <a:pPr marL="5715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Policy Statement</a:t>
            </a:r>
          </a:p>
          <a:p>
            <a:pPr marL="57150" indent="0">
              <a:buNone/>
            </a:pPr>
            <a:r>
              <a:rPr lang="en-US" sz="2000" i="1" dirty="0" smtClean="0">
                <a:solidFill>
                  <a:srgbClr val="00B050"/>
                </a:solidFill>
              </a:rPr>
              <a:t>Signed Secretary Anthony R. Foxx, June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12" y="5334000"/>
            <a:ext cx="2377440" cy="9539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3A97-1CDF-4201-B04F-BF4EFB6E3D12}" type="slidenum">
              <a:rPr lang="en-US" smtClean="0"/>
              <a:pPr/>
              <a:t>3</a:t>
            </a:fld>
            <a:r>
              <a:rPr lang="en-US" dirty="0" smtClean="0"/>
              <a:t> of 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Sustainability Programs and Efforts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FHWA Sustainable Pavements Program </a:t>
            </a:r>
          </a:p>
          <a:p>
            <a:pPr lvl="1"/>
            <a:r>
              <a:rPr lang="en-US" dirty="0" smtClean="0"/>
              <a:t>First phase 2010-2015</a:t>
            </a:r>
          </a:p>
          <a:p>
            <a:pPr lvl="1"/>
            <a:r>
              <a:rPr lang="en-US" dirty="0" smtClean="0"/>
              <a:t>Second phase covering 2015-2020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1" y="2511187"/>
            <a:ext cx="3262464" cy="4205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535" y="2511187"/>
            <a:ext cx="3311846" cy="4205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0381" y="3023265"/>
            <a:ext cx="2443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Briefs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Working Group (TWG) Meetings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71" y="5968207"/>
            <a:ext cx="7850336" cy="46166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02020"/>
                </a:solidFill>
                <a:latin typeface="arial" panose="020B0604020202020204" pitchFamily="34" charset="0"/>
                <a:hlinkClick r:id="rId5"/>
              </a:rPr>
              <a:t>https://www.fhwa.dot.gov/pavement/sustainability/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37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Sustainable Pavements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“Sustainable” in the context of pavements refers to </a:t>
            </a:r>
            <a:r>
              <a:rPr lang="en-US" sz="3200" dirty="0">
                <a:solidFill>
                  <a:srgbClr val="FF0000"/>
                </a:solidFill>
              </a:rPr>
              <a:t>system characteristics</a:t>
            </a:r>
            <a:r>
              <a:rPr lang="en-US" sz="3200" dirty="0"/>
              <a:t> that encompasses a pavement’s ability to:</a:t>
            </a:r>
          </a:p>
          <a:p>
            <a:pPr lvl="1"/>
            <a:r>
              <a:rPr lang="en-US" sz="2800" dirty="0" smtClean="0"/>
              <a:t>Achieve the </a:t>
            </a:r>
            <a:r>
              <a:rPr lang="en-US" sz="2800" dirty="0" smtClean="0">
                <a:solidFill>
                  <a:srgbClr val="FF0000"/>
                </a:solidFill>
              </a:rPr>
              <a:t>engineering goals </a:t>
            </a:r>
            <a:r>
              <a:rPr lang="en-US" sz="2800" dirty="0" smtClean="0"/>
              <a:t>for which they are constructed</a:t>
            </a:r>
          </a:p>
          <a:p>
            <a:pPr lvl="1"/>
            <a:r>
              <a:rPr lang="en-US" sz="2800" dirty="0"/>
              <a:t>Use resources wisely (</a:t>
            </a:r>
            <a:r>
              <a:rPr lang="en-US" sz="2800" dirty="0">
                <a:solidFill>
                  <a:srgbClr val="FF0000"/>
                </a:solidFill>
              </a:rPr>
              <a:t>money + natural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Preserve and restore </a:t>
            </a:r>
            <a:r>
              <a:rPr lang="en-US" sz="2800" dirty="0" smtClean="0"/>
              <a:t>surrounding ecosystems</a:t>
            </a:r>
          </a:p>
          <a:p>
            <a:pPr lvl="1"/>
            <a:r>
              <a:rPr lang="en-US" sz="2800" dirty="0" smtClean="0"/>
              <a:t>Meet basic human needs such as health, safety, employment, and comfort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24E35-69E7-4266-B6A5-1634B75174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Sustainability Metrics and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24E35-69E7-4266-B6A5-1634B751743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https://encrypted-tbn3.gstatic.com/images?q=tbn:ANd9GcQMaZZti3B-rDyOEeALyO7n4buwvVWhjJwFh8zBaEVIIfGZHMY_s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066800"/>
            <a:ext cx="2819400" cy="2111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Performance assessment</a:t>
            </a:r>
          </a:p>
          <a:p>
            <a:pPr lvl="1"/>
            <a:r>
              <a:rPr lang="en-US" dirty="0"/>
              <a:t>Evaluate performance vs. intended function</a:t>
            </a:r>
          </a:p>
          <a:p>
            <a:pPr lvl="1"/>
            <a:r>
              <a:rPr lang="en-US" dirty="0"/>
              <a:t>Metrics: distress, thickness, material attributes</a:t>
            </a:r>
          </a:p>
          <a:p>
            <a:r>
              <a:rPr lang="en-US" dirty="0" smtClean="0"/>
              <a:t>Life-cycle </a:t>
            </a:r>
            <a:r>
              <a:rPr lang="en-US" dirty="0"/>
              <a:t>cost analysis (LCCA)</a:t>
            </a:r>
          </a:p>
          <a:p>
            <a:pPr lvl="1"/>
            <a:r>
              <a:rPr lang="en-US" dirty="0"/>
              <a:t>Total user and agency costs over its life-cycle</a:t>
            </a:r>
          </a:p>
          <a:p>
            <a:r>
              <a:rPr lang="en-US" dirty="0"/>
              <a:t>Life-cycle assessment (LCA)</a:t>
            </a:r>
          </a:p>
          <a:p>
            <a:pPr lvl="1"/>
            <a:r>
              <a:rPr lang="en-US" dirty="0"/>
              <a:t>Environmental burden of a pavement from cradle to </a:t>
            </a:r>
            <a:r>
              <a:rPr lang="en-US" dirty="0" smtClean="0"/>
              <a:t>grave</a:t>
            </a:r>
          </a:p>
          <a:p>
            <a:pPr lvl="1"/>
            <a:r>
              <a:rPr lang="en-US" dirty="0" smtClean="0"/>
              <a:t>Environmental burden of producing asphalt mixture</a:t>
            </a:r>
            <a:endParaRPr lang="en-US" dirty="0"/>
          </a:p>
          <a:p>
            <a:r>
              <a:rPr lang="en-US" dirty="0"/>
              <a:t>Rating systems</a:t>
            </a:r>
          </a:p>
          <a:p>
            <a:pPr lvl="1"/>
            <a:r>
              <a:rPr lang="en-US" dirty="0"/>
              <a:t>A list of sustainability best practices with a common </a:t>
            </a:r>
            <a:r>
              <a:rPr lang="en-US" dirty="0" smtClean="0"/>
              <a:t>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method for characterizing and </a:t>
            </a:r>
            <a:r>
              <a:rPr lang="en-US" u="sng" dirty="0"/>
              <a:t>quantifying</a:t>
            </a:r>
            <a:r>
              <a:rPr lang="en-US" dirty="0"/>
              <a:t> environmental sustainability of a product or service</a:t>
            </a:r>
          </a:p>
          <a:p>
            <a:r>
              <a:rPr lang="en-US" dirty="0"/>
              <a:t>Applies a “cradle-to-grave” perspective when analyzing products or systems</a:t>
            </a:r>
          </a:p>
          <a:p>
            <a:r>
              <a:rPr lang="en-US" dirty="0" smtClean="0"/>
              <a:t>LCA methodology follows general purpose ISO 14000 series of standards for all products and services</a:t>
            </a:r>
          </a:p>
          <a:p>
            <a:r>
              <a:rPr lang="en-US" dirty="0" smtClean="0"/>
              <a:t>First use of LCA is a study sponsored by the </a:t>
            </a:r>
            <a:r>
              <a:rPr lang="en-US" i="1" dirty="0" smtClean="0">
                <a:solidFill>
                  <a:srgbClr val="FF0000"/>
                </a:solidFill>
              </a:rPr>
              <a:t>Coca Cola Compan</a:t>
            </a:r>
            <a:r>
              <a:rPr lang="en-US" dirty="0" smtClean="0">
                <a:solidFill>
                  <a:srgbClr val="FF0000"/>
                </a:solidFill>
              </a:rPr>
              <a:t>y </a:t>
            </a:r>
            <a:r>
              <a:rPr lang="en-US" dirty="0"/>
              <a:t>in 1969</a:t>
            </a:r>
          </a:p>
          <a:p>
            <a:pPr lvl="1"/>
            <a:r>
              <a:rPr lang="en-US" dirty="0" smtClean="0"/>
              <a:t>Business decision </a:t>
            </a:r>
            <a:r>
              <a:rPr lang="en-US" dirty="0"/>
              <a:t>between reusable or disposable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Pavement LCA</a:t>
            </a:r>
            <a:endParaRPr lang="en-US" sz="4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6842" y="2142255"/>
            <a:ext cx="8488496" cy="708798"/>
            <a:chOff x="376842" y="1757060"/>
            <a:chExt cx="8488496" cy="708798"/>
          </a:xfrm>
        </p:grpSpPr>
        <p:grpSp>
          <p:nvGrpSpPr>
            <p:cNvPr id="13" name="Group 12"/>
            <p:cNvGrpSpPr/>
            <p:nvPr/>
          </p:nvGrpSpPr>
          <p:grpSpPr>
            <a:xfrm>
              <a:off x="376842" y="1757060"/>
              <a:ext cx="8488496" cy="369332"/>
              <a:chOff x="332511" y="1604660"/>
              <a:chExt cx="8488496" cy="369332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332511" y="1604660"/>
                <a:ext cx="2411287" cy="36933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Gulim" pitchFamily="34" charset="-127"/>
                  </a:rPr>
                  <a:t>Fuel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371116" y="1604660"/>
                <a:ext cx="2411287" cy="36933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Gulim" pitchFamily="34" charset="-127"/>
                  </a:rPr>
                  <a:t>Electricity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409720" y="1604660"/>
                <a:ext cx="2411287" cy="36933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Gulim" pitchFamily="34" charset="-127"/>
                  </a:rPr>
                  <a:t>Resources</a:t>
                </a:r>
              </a:p>
            </p:txBody>
          </p:sp>
        </p:grpSp>
        <p:sp>
          <p:nvSpPr>
            <p:cNvPr id="14" name="Left Brace 13"/>
            <p:cNvSpPr/>
            <p:nvPr/>
          </p:nvSpPr>
          <p:spPr bwMode="auto">
            <a:xfrm rot="16200000">
              <a:off x="4427837" y="-1335904"/>
              <a:ext cx="288325" cy="73152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  <a:ea typeface="Gulim" pitchFamily="34" charset="-127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752" y="5796483"/>
            <a:ext cx="8488496" cy="686040"/>
            <a:chOff x="327752" y="5473298"/>
            <a:chExt cx="8488496" cy="686040"/>
          </a:xfrm>
        </p:grpSpPr>
        <p:grpSp>
          <p:nvGrpSpPr>
            <p:cNvPr id="19" name="Group 18"/>
            <p:cNvGrpSpPr/>
            <p:nvPr/>
          </p:nvGrpSpPr>
          <p:grpSpPr>
            <a:xfrm>
              <a:off x="327752" y="5790006"/>
              <a:ext cx="8488496" cy="369332"/>
              <a:chOff x="332511" y="1604660"/>
              <a:chExt cx="8488496" cy="369332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332511" y="1604660"/>
                <a:ext cx="2411287" cy="36933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Gulim" pitchFamily="34" charset="-127"/>
                  </a:rPr>
                  <a:t>Emissions to air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371116" y="1604660"/>
                <a:ext cx="2411287" cy="36933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Gulim" pitchFamily="34" charset="-127"/>
                  </a:rPr>
                  <a:t>Emissions to water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409720" y="1604660"/>
                <a:ext cx="2411287" cy="36933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Gulim" pitchFamily="34" charset="-127"/>
                  </a:rPr>
                  <a:t>Emissions</a:t>
                </a:r>
                <a:r>
                  <a:rPr kumimoji="0" lang="en-US" sz="1800" b="0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Gulim" pitchFamily="34" charset="-127"/>
                  </a:rPr>
                  <a:t> to soil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Gulim" pitchFamily="34" charset="-127"/>
                </a:endParaRPr>
              </a:p>
            </p:txBody>
          </p:sp>
        </p:grpSp>
        <p:sp>
          <p:nvSpPr>
            <p:cNvPr id="20" name="Left Brace 19"/>
            <p:cNvSpPr/>
            <p:nvPr/>
          </p:nvSpPr>
          <p:spPr bwMode="auto">
            <a:xfrm rot="5400000">
              <a:off x="4356046" y="1959861"/>
              <a:ext cx="288325" cy="73152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  <a:ea typeface="Gulim" pitchFamily="34" charset="-127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4661" y="2967245"/>
            <a:ext cx="8783084" cy="2646948"/>
            <a:chOff x="181213" y="2812585"/>
            <a:chExt cx="8783084" cy="264694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11" t="-301" r="35472" b="301"/>
            <a:stretch/>
          </p:blipFill>
          <p:spPr>
            <a:xfrm>
              <a:off x="3775175" y="2819622"/>
              <a:ext cx="1640258" cy="2639044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7" t="1588" r="3986" b="446"/>
            <a:stretch/>
          </p:blipFill>
          <p:spPr>
            <a:xfrm>
              <a:off x="1995856" y="2825487"/>
              <a:ext cx="1603095" cy="2633179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94" r="26132"/>
            <a:stretch/>
          </p:blipFill>
          <p:spPr>
            <a:xfrm>
              <a:off x="181213" y="2840427"/>
              <a:ext cx="1614532" cy="2619106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57" r="21866"/>
            <a:stretch/>
          </p:blipFill>
          <p:spPr>
            <a:xfrm>
              <a:off x="5547152" y="2819622"/>
              <a:ext cx="1639390" cy="2626142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4" r="4179" b="31308"/>
            <a:stretch/>
          </p:blipFill>
          <p:spPr>
            <a:xfrm>
              <a:off x="7352830" y="2812585"/>
              <a:ext cx="1611467" cy="2630058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7" name="Group 36"/>
          <p:cNvGrpSpPr/>
          <p:nvPr/>
        </p:nvGrpSpPr>
        <p:grpSpPr>
          <a:xfrm>
            <a:off x="172790" y="2966443"/>
            <a:ext cx="8823396" cy="367198"/>
            <a:chOff x="172790" y="2684823"/>
            <a:chExt cx="8823396" cy="367198"/>
          </a:xfrm>
        </p:grpSpPr>
        <p:sp>
          <p:nvSpPr>
            <p:cNvPr id="38" name="Rectangle 37"/>
            <p:cNvSpPr/>
            <p:nvPr/>
          </p:nvSpPr>
          <p:spPr bwMode="auto">
            <a:xfrm>
              <a:off x="172790" y="2713467"/>
              <a:ext cx="1629908" cy="338554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Gulim" pitchFamily="34" charset="-127"/>
                </a:rPr>
                <a:t>Materials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000991" y="2684824"/>
              <a:ext cx="1629908" cy="338328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Gulim" pitchFamily="34" charset="-127"/>
                </a:rPr>
                <a:t>Construction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793798" y="2697251"/>
              <a:ext cx="1629908" cy="338328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ea typeface="Gulim" pitchFamily="34" charset="-127"/>
                </a:rPr>
                <a:t>Maintenance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Gulim" pitchFamily="34" charset="-127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579041" y="2698196"/>
              <a:ext cx="1629908" cy="338328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Gulim" pitchFamily="34" charset="-127"/>
                </a:rPr>
                <a:t>Use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366278" y="2684823"/>
              <a:ext cx="1629908" cy="338328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Gulim" pitchFamily="34" charset="-127"/>
                </a:rPr>
                <a:t>End-of-Life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2224" y="3465421"/>
            <a:ext cx="8747691" cy="1823274"/>
            <a:chOff x="202224" y="3308496"/>
            <a:chExt cx="8747691" cy="1823274"/>
          </a:xfrm>
        </p:grpSpPr>
        <p:sp>
          <p:nvSpPr>
            <p:cNvPr id="44" name="TextBox 43"/>
            <p:cNvSpPr txBox="1"/>
            <p:nvPr/>
          </p:nvSpPr>
          <p:spPr>
            <a:xfrm>
              <a:off x="202224" y="3607258"/>
              <a:ext cx="1620734" cy="990015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Raw materials</a:t>
              </a:r>
            </a:p>
            <a:p>
              <a:pPr>
                <a:spcBef>
                  <a:spcPts val="800"/>
                </a:spcBef>
              </a:pPr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Transport</a:t>
              </a:r>
              <a:endParaRPr lang="en-US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800"/>
                </a:spcBef>
              </a:pPr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Mix Production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81543" y="3529523"/>
              <a:ext cx="1620734" cy="1323439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</a:t>
              </a:r>
              <a:endPara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Equipment</a:t>
              </a:r>
              <a:endPara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Placement</a:t>
              </a:r>
            </a:p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Traffic Delay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06844" y="3526865"/>
              <a:ext cx="1620734" cy="656590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Repairs</a:t>
              </a:r>
            </a:p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Rehabilitation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42159" y="3346666"/>
              <a:ext cx="1620734" cy="1785104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Pavement deterioration</a:t>
              </a:r>
            </a:p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Rolling resistance</a:t>
              </a:r>
            </a:p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Albedo</a:t>
              </a:r>
            </a:p>
            <a:p>
              <a:pPr>
                <a:spcBef>
                  <a:spcPts val="800"/>
                </a:spcBef>
                <a:spcAft>
                  <a:spcPts val="600"/>
                </a:spcAft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Lighting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29181" y="3308496"/>
              <a:ext cx="1620734" cy="990015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</a:t>
              </a:r>
            </a:p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Landfill</a:t>
              </a:r>
            </a:p>
            <a:p>
              <a:pPr>
                <a:spcBef>
                  <a:spcPts val="800"/>
                </a:spcBef>
              </a:pPr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Recycling</a:t>
              </a:r>
            </a:p>
          </p:txBody>
        </p:sp>
      </p:grp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353786" y="1223594"/>
            <a:ext cx="8331200" cy="94557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Accounting for inputs and outputs throughout pavement life-cycle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80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Use LCA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Accounting</a:t>
            </a:r>
            <a:endParaRPr lang="en-US" dirty="0"/>
          </a:p>
          <a:p>
            <a:pPr lvl="1"/>
            <a:r>
              <a:rPr lang="en-US" b="0" dirty="0"/>
              <a:t>Provide numbers for reporting requirements</a:t>
            </a:r>
            <a:br>
              <a:rPr lang="en-US" b="0" dirty="0"/>
            </a:br>
            <a:r>
              <a:rPr lang="en-US" b="0" u="sng" dirty="0"/>
              <a:t>Example:</a:t>
            </a:r>
            <a:r>
              <a:rPr lang="en-US" b="0" dirty="0"/>
              <a:t> </a:t>
            </a:r>
            <a:r>
              <a:rPr lang="en-US" b="0" dirty="0" smtClean="0"/>
              <a:t>What </a:t>
            </a:r>
            <a:r>
              <a:rPr lang="en-US" b="0" dirty="0"/>
              <a:t>GHG emissions are attributable to DOT infrastructure projects this year</a:t>
            </a:r>
            <a:r>
              <a:rPr lang="en-US" b="0" dirty="0" smtClean="0"/>
              <a:t>? </a:t>
            </a:r>
            <a:endParaRPr lang="en-US" b="0" dirty="0"/>
          </a:p>
          <a:p>
            <a:r>
              <a:rPr lang="en-US" dirty="0"/>
              <a:t>Decision support</a:t>
            </a:r>
          </a:p>
          <a:p>
            <a:pPr lvl="1"/>
            <a:r>
              <a:rPr lang="en-US" b="0" dirty="0"/>
              <a:t>Provide information that can influence a decision</a:t>
            </a:r>
            <a:br>
              <a:rPr lang="en-US" b="0" dirty="0"/>
            </a:br>
            <a:r>
              <a:rPr lang="en-US" b="0" u="sng" dirty="0"/>
              <a:t>Example:</a:t>
            </a:r>
            <a:r>
              <a:rPr lang="en-US" b="0" dirty="0"/>
              <a:t> </a:t>
            </a:r>
            <a:r>
              <a:rPr lang="en-US" b="0" dirty="0" smtClean="0"/>
              <a:t>Which pavement alternative </a:t>
            </a:r>
            <a:r>
              <a:rPr lang="en-US" b="0" dirty="0"/>
              <a:t>uses the least energy</a:t>
            </a:r>
            <a:r>
              <a:rPr lang="en-US" b="0" dirty="0" smtClean="0"/>
              <a:t>? Which mix design has least impact while providing same function in the design?</a:t>
            </a:r>
            <a:endParaRPr lang="en-US" b="0" dirty="0"/>
          </a:p>
          <a:p>
            <a:r>
              <a:rPr lang="en-US" dirty="0"/>
              <a:t>Process improvement</a:t>
            </a:r>
          </a:p>
          <a:p>
            <a:pPr lvl="1"/>
            <a:r>
              <a:rPr lang="en-US" b="0" dirty="0"/>
              <a:t>Provide </a:t>
            </a:r>
            <a:r>
              <a:rPr lang="en-US" b="0" dirty="0" smtClean="0"/>
              <a:t>feedback </a:t>
            </a:r>
            <a:r>
              <a:rPr lang="en-US" b="0" dirty="0"/>
              <a:t>to improve a process</a:t>
            </a:r>
            <a:br>
              <a:rPr lang="en-US" b="0" dirty="0"/>
            </a:br>
            <a:r>
              <a:rPr lang="en-US" b="0" u="sng" dirty="0" smtClean="0"/>
              <a:t>Example:</a:t>
            </a:r>
            <a:r>
              <a:rPr lang="en-US" b="0" dirty="0" smtClean="0"/>
              <a:t> How </a:t>
            </a:r>
            <a:r>
              <a:rPr lang="en-US" b="0" dirty="0"/>
              <a:t>can we reduce the GHG footprint of </a:t>
            </a:r>
            <a:r>
              <a:rPr lang="en-US" b="0" dirty="0" smtClean="0"/>
              <a:t>an asphalt mix? Transportation, plant energy use, or somewhere else??? 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3558</TotalTime>
  <Words>1447</Words>
  <Application>Microsoft Office PowerPoint</Application>
  <PresentationFormat>On-screen Show (4:3)</PresentationFormat>
  <Paragraphs>247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 Unicode MS</vt:lpstr>
      <vt:lpstr>Gulim</vt:lpstr>
      <vt:lpstr>宋体</vt:lpstr>
      <vt:lpstr>Arial</vt:lpstr>
      <vt:lpstr>Arial</vt:lpstr>
      <vt:lpstr>Calibri</vt:lpstr>
      <vt:lpstr>Calibri Light</vt:lpstr>
      <vt:lpstr>Office Theme</vt:lpstr>
      <vt:lpstr>Sustainability Strategies for Flexible Pavements</vt:lpstr>
      <vt:lpstr>Outline</vt:lpstr>
      <vt:lpstr>US DOT is Committed to  Advancing Sustainability</vt:lpstr>
      <vt:lpstr>Sustainability Programs and Efforts</vt:lpstr>
      <vt:lpstr>Sustainable Pavements </vt:lpstr>
      <vt:lpstr>Sustainability Metrics and Tools</vt:lpstr>
      <vt:lpstr>What is LCA?</vt:lpstr>
      <vt:lpstr>Pavement LCA</vt:lpstr>
      <vt:lpstr>What Can I Use LCA For?</vt:lpstr>
      <vt:lpstr>Marketing Claims</vt:lpstr>
      <vt:lpstr>LCA in Decision Making </vt:lpstr>
      <vt:lpstr>Future of LCAs</vt:lpstr>
      <vt:lpstr>Illinois Tollway LCA Tool </vt:lpstr>
      <vt:lpstr>Strategies for Improving Sustainability</vt:lpstr>
      <vt:lpstr>Where Does the Energy Go?</vt:lpstr>
      <vt:lpstr>HMA Primary Energy (as fuel) Breakdown</vt:lpstr>
      <vt:lpstr>HMA Primary Energy (as fuel) Breakdown</vt:lpstr>
      <vt:lpstr>Different Types of Mixes</vt:lpstr>
      <vt:lpstr>RAP and Environment</vt:lpstr>
      <vt:lpstr>Virgin vs. RAP/RAS</vt:lpstr>
      <vt:lpstr>In-Place Recycling</vt:lpstr>
      <vt:lpstr>State &amp; Contractor Perspectives</vt:lpstr>
      <vt:lpstr>Sustainability Impacts</vt:lpstr>
      <vt:lpstr>Sustainability Impacts </vt:lpstr>
      <vt:lpstr>Ongoing FHWA Study</vt:lpstr>
      <vt:lpstr>Concluding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Rivera</dc:creator>
  <cp:lastModifiedBy>Ozer, Hasan</cp:lastModifiedBy>
  <cp:revision>201</cp:revision>
  <dcterms:created xsi:type="dcterms:W3CDTF">2015-08-19T20:21:42Z</dcterms:created>
  <dcterms:modified xsi:type="dcterms:W3CDTF">2015-12-15T15:29:57Z</dcterms:modified>
</cp:coreProperties>
</file>